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71" r:id="rId6"/>
    <p:sldId id="272" r:id="rId7"/>
    <p:sldId id="268" r:id="rId8"/>
    <p:sldId id="257" r:id="rId9"/>
    <p:sldId id="258" r:id="rId10"/>
    <p:sldId id="262" r:id="rId11"/>
    <p:sldId id="269" r:id="rId12"/>
    <p:sldId id="270" r:id="rId13"/>
    <p:sldId id="264" r:id="rId14"/>
    <p:sldId id="265" r:id="rId15"/>
    <p:sldId id="263" r:id="rId16"/>
    <p:sldId id="266" r:id="rId17"/>
    <p:sldId id="267"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nuel contamin" initials="ec" lastIdx="1" clrIdx="0">
    <p:extLst>
      <p:ext uri="{19B8F6BF-5375-455C-9EA6-DF929625EA0E}">
        <p15:presenceInfo xmlns:p15="http://schemas.microsoft.com/office/powerpoint/2012/main" userId="10df02f7a3781f8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sorterViewPr>
    <p:cViewPr>
      <p:scale>
        <a:sx n="100" d="100"/>
        <a:sy n="100" d="100"/>
      </p:scale>
      <p:origin x="0" y="-24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val>
            <c:numRef>
              <c:f>Feuil1!$B$2:$C$2</c:f>
              <c:numCache>
                <c:formatCode>General</c:formatCode>
                <c:ptCount val="2"/>
                <c:pt idx="0">
                  <c:v>25</c:v>
                </c:pt>
                <c:pt idx="1">
                  <c:v>22</c:v>
                </c:pt>
              </c:numCache>
            </c:numRef>
          </c:val>
          <c:smooth val="0"/>
          <c:extLst xmlns:c16r2="http://schemas.microsoft.com/office/drawing/2015/06/chart">
            <c:ext xmlns:c16="http://schemas.microsoft.com/office/drawing/2014/chart" uri="{C3380CC4-5D6E-409C-BE32-E72D297353CC}">
              <c16:uniqueId val="{00000000-B859-46F5-82B1-E45D32137EB2}"/>
            </c:ext>
          </c:extLst>
        </c:ser>
        <c:ser>
          <c:idx val="1"/>
          <c:order val="1"/>
          <c:spPr>
            <a:ln w="28575" cap="rnd">
              <a:solidFill>
                <a:schemeClr val="accent2"/>
              </a:solidFill>
              <a:round/>
            </a:ln>
            <a:effectLst/>
          </c:spPr>
          <c:marker>
            <c:symbol val="none"/>
          </c:marker>
          <c:val>
            <c:numRef>
              <c:f>Feuil1!$B$3:$C$3</c:f>
              <c:numCache>
                <c:formatCode>General</c:formatCode>
                <c:ptCount val="2"/>
                <c:pt idx="0">
                  <c:v>21</c:v>
                </c:pt>
                <c:pt idx="1">
                  <c:v>14</c:v>
                </c:pt>
              </c:numCache>
            </c:numRef>
          </c:val>
          <c:smooth val="0"/>
          <c:extLst xmlns:c16r2="http://schemas.microsoft.com/office/drawing/2015/06/chart">
            <c:ext xmlns:c16="http://schemas.microsoft.com/office/drawing/2014/chart" uri="{C3380CC4-5D6E-409C-BE32-E72D297353CC}">
              <c16:uniqueId val="{00000001-B859-46F5-82B1-E45D32137EB2}"/>
            </c:ext>
          </c:extLst>
        </c:ser>
        <c:ser>
          <c:idx val="2"/>
          <c:order val="2"/>
          <c:spPr>
            <a:ln w="28575" cap="rnd">
              <a:solidFill>
                <a:schemeClr val="accent3"/>
              </a:solidFill>
              <a:round/>
            </a:ln>
            <a:effectLst/>
          </c:spPr>
          <c:marker>
            <c:symbol val="none"/>
          </c:marker>
          <c:val>
            <c:numRef>
              <c:f>Feuil1!$B$4:$C$4</c:f>
              <c:numCache>
                <c:formatCode>General</c:formatCode>
                <c:ptCount val="2"/>
                <c:pt idx="0">
                  <c:v>31</c:v>
                </c:pt>
                <c:pt idx="1">
                  <c:v>22</c:v>
                </c:pt>
              </c:numCache>
            </c:numRef>
          </c:val>
          <c:smooth val="0"/>
          <c:extLst xmlns:c16r2="http://schemas.microsoft.com/office/drawing/2015/06/chart">
            <c:ext xmlns:c16="http://schemas.microsoft.com/office/drawing/2014/chart" uri="{C3380CC4-5D6E-409C-BE32-E72D297353CC}">
              <c16:uniqueId val="{00000002-B859-46F5-82B1-E45D32137EB2}"/>
            </c:ext>
          </c:extLst>
        </c:ser>
        <c:ser>
          <c:idx val="3"/>
          <c:order val="3"/>
          <c:spPr>
            <a:ln w="28575" cap="rnd">
              <a:solidFill>
                <a:schemeClr val="accent4"/>
              </a:solidFill>
              <a:round/>
            </a:ln>
            <a:effectLst/>
          </c:spPr>
          <c:marker>
            <c:symbol val="none"/>
          </c:marker>
          <c:val>
            <c:numRef>
              <c:f>Feuil1!$B$5:$C$5</c:f>
              <c:numCache>
                <c:formatCode>General</c:formatCode>
                <c:ptCount val="2"/>
                <c:pt idx="0">
                  <c:v>27</c:v>
                </c:pt>
                <c:pt idx="1">
                  <c:v>23</c:v>
                </c:pt>
              </c:numCache>
            </c:numRef>
          </c:val>
          <c:smooth val="0"/>
          <c:extLst xmlns:c16r2="http://schemas.microsoft.com/office/drawing/2015/06/chart">
            <c:ext xmlns:c16="http://schemas.microsoft.com/office/drawing/2014/chart" uri="{C3380CC4-5D6E-409C-BE32-E72D297353CC}">
              <c16:uniqueId val="{00000003-B859-46F5-82B1-E45D32137EB2}"/>
            </c:ext>
          </c:extLst>
        </c:ser>
        <c:ser>
          <c:idx val="4"/>
          <c:order val="4"/>
          <c:spPr>
            <a:ln w="28575" cap="rnd">
              <a:solidFill>
                <a:schemeClr val="accent5"/>
              </a:solidFill>
              <a:round/>
            </a:ln>
            <a:effectLst/>
          </c:spPr>
          <c:marker>
            <c:symbol val="none"/>
          </c:marker>
          <c:val>
            <c:numRef>
              <c:f>Feuil1!$B$6:$C$6</c:f>
              <c:numCache>
                <c:formatCode>General</c:formatCode>
                <c:ptCount val="2"/>
                <c:pt idx="0">
                  <c:v>31</c:v>
                </c:pt>
                <c:pt idx="1">
                  <c:v>22</c:v>
                </c:pt>
              </c:numCache>
            </c:numRef>
          </c:val>
          <c:smooth val="0"/>
          <c:extLst xmlns:c16r2="http://schemas.microsoft.com/office/drawing/2015/06/chart">
            <c:ext xmlns:c16="http://schemas.microsoft.com/office/drawing/2014/chart" uri="{C3380CC4-5D6E-409C-BE32-E72D297353CC}">
              <c16:uniqueId val="{00000004-B859-46F5-82B1-E45D32137EB2}"/>
            </c:ext>
          </c:extLst>
        </c:ser>
        <c:ser>
          <c:idx val="5"/>
          <c:order val="5"/>
          <c:spPr>
            <a:ln w="28575" cap="rnd">
              <a:solidFill>
                <a:schemeClr val="accent6"/>
              </a:solidFill>
              <a:round/>
            </a:ln>
            <a:effectLst/>
          </c:spPr>
          <c:marker>
            <c:symbol val="none"/>
          </c:marker>
          <c:val>
            <c:numRef>
              <c:f>Feuil1!$B$7:$C$7</c:f>
              <c:numCache>
                <c:formatCode>General</c:formatCode>
                <c:ptCount val="2"/>
                <c:pt idx="0">
                  <c:v>21.5</c:v>
                </c:pt>
                <c:pt idx="1">
                  <c:v>13</c:v>
                </c:pt>
              </c:numCache>
            </c:numRef>
          </c:val>
          <c:smooth val="0"/>
          <c:extLst xmlns:c16r2="http://schemas.microsoft.com/office/drawing/2015/06/chart">
            <c:ext xmlns:c16="http://schemas.microsoft.com/office/drawing/2014/chart" uri="{C3380CC4-5D6E-409C-BE32-E72D297353CC}">
              <c16:uniqueId val="{00000005-B859-46F5-82B1-E45D32137EB2}"/>
            </c:ext>
          </c:extLst>
        </c:ser>
        <c:ser>
          <c:idx val="6"/>
          <c:order val="6"/>
          <c:spPr>
            <a:ln w="28575" cap="rnd">
              <a:solidFill>
                <a:schemeClr val="accent1">
                  <a:lumMod val="60000"/>
                </a:schemeClr>
              </a:solidFill>
              <a:round/>
            </a:ln>
            <a:effectLst/>
          </c:spPr>
          <c:marker>
            <c:symbol val="none"/>
          </c:marker>
          <c:val>
            <c:numRef>
              <c:f>Feuil1!$B$8:$C$8</c:f>
              <c:numCache>
                <c:formatCode>General</c:formatCode>
                <c:ptCount val="2"/>
                <c:pt idx="0">
                  <c:v>22</c:v>
                </c:pt>
                <c:pt idx="1">
                  <c:v>9</c:v>
                </c:pt>
              </c:numCache>
            </c:numRef>
          </c:val>
          <c:smooth val="0"/>
          <c:extLst xmlns:c16r2="http://schemas.microsoft.com/office/drawing/2015/06/chart">
            <c:ext xmlns:c16="http://schemas.microsoft.com/office/drawing/2014/chart" uri="{C3380CC4-5D6E-409C-BE32-E72D297353CC}">
              <c16:uniqueId val="{00000006-B859-46F5-82B1-E45D32137EB2}"/>
            </c:ext>
          </c:extLst>
        </c:ser>
        <c:ser>
          <c:idx val="7"/>
          <c:order val="7"/>
          <c:spPr>
            <a:ln w="28575" cap="rnd">
              <a:solidFill>
                <a:schemeClr val="accent2">
                  <a:lumMod val="60000"/>
                </a:schemeClr>
              </a:solidFill>
              <a:round/>
            </a:ln>
            <a:effectLst/>
          </c:spPr>
          <c:marker>
            <c:symbol val="none"/>
          </c:marker>
          <c:val>
            <c:numRef>
              <c:f>Feuil1!$B$9:$C$9</c:f>
              <c:numCache>
                <c:formatCode>General</c:formatCode>
                <c:ptCount val="2"/>
                <c:pt idx="0">
                  <c:v>23</c:v>
                </c:pt>
                <c:pt idx="1">
                  <c:v>19</c:v>
                </c:pt>
              </c:numCache>
            </c:numRef>
          </c:val>
          <c:smooth val="0"/>
          <c:extLst xmlns:c16r2="http://schemas.microsoft.com/office/drawing/2015/06/chart">
            <c:ext xmlns:c16="http://schemas.microsoft.com/office/drawing/2014/chart" uri="{C3380CC4-5D6E-409C-BE32-E72D297353CC}">
              <c16:uniqueId val="{00000007-B859-46F5-82B1-E45D32137EB2}"/>
            </c:ext>
          </c:extLst>
        </c:ser>
        <c:ser>
          <c:idx val="8"/>
          <c:order val="8"/>
          <c:spPr>
            <a:ln w="28575" cap="rnd">
              <a:solidFill>
                <a:schemeClr val="accent3">
                  <a:lumMod val="60000"/>
                </a:schemeClr>
              </a:solidFill>
              <a:round/>
            </a:ln>
            <a:effectLst/>
          </c:spPr>
          <c:marker>
            <c:symbol val="none"/>
          </c:marker>
          <c:val>
            <c:numRef>
              <c:f>Feuil1!$B$10:$C$10</c:f>
              <c:numCache>
                <c:formatCode>General</c:formatCode>
                <c:ptCount val="2"/>
                <c:pt idx="0">
                  <c:v>22</c:v>
                </c:pt>
                <c:pt idx="1">
                  <c:v>11</c:v>
                </c:pt>
              </c:numCache>
            </c:numRef>
          </c:val>
          <c:smooth val="0"/>
          <c:extLst xmlns:c16r2="http://schemas.microsoft.com/office/drawing/2015/06/chart">
            <c:ext xmlns:c16="http://schemas.microsoft.com/office/drawing/2014/chart" uri="{C3380CC4-5D6E-409C-BE32-E72D297353CC}">
              <c16:uniqueId val="{00000008-B859-46F5-82B1-E45D32137EB2}"/>
            </c:ext>
          </c:extLst>
        </c:ser>
        <c:ser>
          <c:idx val="9"/>
          <c:order val="9"/>
          <c:spPr>
            <a:ln w="28575" cap="rnd">
              <a:solidFill>
                <a:schemeClr val="accent4">
                  <a:lumMod val="60000"/>
                </a:schemeClr>
              </a:solidFill>
              <a:round/>
            </a:ln>
            <a:effectLst/>
          </c:spPr>
          <c:marker>
            <c:symbol val="none"/>
          </c:marker>
          <c:val>
            <c:numRef>
              <c:f>Feuil1!$B$11:$C$11</c:f>
              <c:numCache>
                <c:formatCode>General</c:formatCode>
                <c:ptCount val="2"/>
                <c:pt idx="0">
                  <c:v>29</c:v>
                </c:pt>
                <c:pt idx="1">
                  <c:v>16</c:v>
                </c:pt>
              </c:numCache>
            </c:numRef>
          </c:val>
          <c:smooth val="0"/>
          <c:extLst xmlns:c16r2="http://schemas.microsoft.com/office/drawing/2015/06/chart">
            <c:ext xmlns:c16="http://schemas.microsoft.com/office/drawing/2014/chart" uri="{C3380CC4-5D6E-409C-BE32-E72D297353CC}">
              <c16:uniqueId val="{00000009-B859-46F5-82B1-E45D32137EB2}"/>
            </c:ext>
          </c:extLst>
        </c:ser>
        <c:ser>
          <c:idx val="10"/>
          <c:order val="10"/>
          <c:spPr>
            <a:ln w="28575" cap="rnd">
              <a:solidFill>
                <a:schemeClr val="accent5">
                  <a:lumMod val="60000"/>
                </a:schemeClr>
              </a:solidFill>
              <a:round/>
            </a:ln>
            <a:effectLst/>
          </c:spPr>
          <c:marker>
            <c:symbol val="none"/>
          </c:marker>
          <c:val>
            <c:numRef>
              <c:f>Feuil1!$B$12:$C$12</c:f>
              <c:numCache>
                <c:formatCode>General</c:formatCode>
                <c:ptCount val="2"/>
                <c:pt idx="0">
                  <c:v>21</c:v>
                </c:pt>
                <c:pt idx="1">
                  <c:v>8</c:v>
                </c:pt>
              </c:numCache>
            </c:numRef>
          </c:val>
          <c:smooth val="0"/>
          <c:extLst xmlns:c16r2="http://schemas.microsoft.com/office/drawing/2015/06/chart">
            <c:ext xmlns:c16="http://schemas.microsoft.com/office/drawing/2014/chart" uri="{C3380CC4-5D6E-409C-BE32-E72D297353CC}">
              <c16:uniqueId val="{0000000A-B859-46F5-82B1-E45D32137EB2}"/>
            </c:ext>
          </c:extLst>
        </c:ser>
        <c:ser>
          <c:idx val="11"/>
          <c:order val="11"/>
          <c:spPr>
            <a:ln w="28575" cap="rnd">
              <a:solidFill>
                <a:schemeClr val="accent6">
                  <a:lumMod val="60000"/>
                </a:schemeClr>
              </a:solidFill>
              <a:round/>
            </a:ln>
            <a:effectLst/>
          </c:spPr>
          <c:marker>
            <c:symbol val="none"/>
          </c:marker>
          <c:val>
            <c:numRef>
              <c:f>Feuil1!$B$13:$C$13</c:f>
              <c:numCache>
                <c:formatCode>General</c:formatCode>
                <c:ptCount val="2"/>
                <c:pt idx="0">
                  <c:v>26</c:v>
                </c:pt>
                <c:pt idx="1">
                  <c:v>20</c:v>
                </c:pt>
              </c:numCache>
            </c:numRef>
          </c:val>
          <c:smooth val="0"/>
          <c:extLst xmlns:c16r2="http://schemas.microsoft.com/office/drawing/2015/06/chart">
            <c:ext xmlns:c16="http://schemas.microsoft.com/office/drawing/2014/chart" uri="{C3380CC4-5D6E-409C-BE32-E72D297353CC}">
              <c16:uniqueId val="{0000000B-B859-46F5-82B1-E45D32137EB2}"/>
            </c:ext>
          </c:extLst>
        </c:ser>
        <c:ser>
          <c:idx val="12"/>
          <c:order val="12"/>
          <c:spPr>
            <a:ln w="28575" cap="rnd">
              <a:solidFill>
                <a:schemeClr val="accent1">
                  <a:lumMod val="80000"/>
                  <a:lumOff val="20000"/>
                </a:schemeClr>
              </a:solidFill>
              <a:round/>
            </a:ln>
            <a:effectLst/>
          </c:spPr>
          <c:marker>
            <c:symbol val="none"/>
          </c:marker>
          <c:val>
            <c:numRef>
              <c:f>Feuil1!$B$14:$C$14</c:f>
              <c:numCache>
                <c:formatCode>General</c:formatCode>
                <c:ptCount val="2"/>
                <c:pt idx="0">
                  <c:v>25</c:v>
                </c:pt>
                <c:pt idx="1">
                  <c:v>18</c:v>
                </c:pt>
              </c:numCache>
            </c:numRef>
          </c:val>
          <c:smooth val="0"/>
          <c:extLst xmlns:c16r2="http://schemas.microsoft.com/office/drawing/2015/06/chart">
            <c:ext xmlns:c16="http://schemas.microsoft.com/office/drawing/2014/chart" uri="{C3380CC4-5D6E-409C-BE32-E72D297353CC}">
              <c16:uniqueId val="{0000000C-B859-46F5-82B1-E45D32137EB2}"/>
            </c:ext>
          </c:extLst>
        </c:ser>
        <c:ser>
          <c:idx val="13"/>
          <c:order val="13"/>
          <c:spPr>
            <a:ln w="28575" cap="rnd">
              <a:solidFill>
                <a:schemeClr val="accent2">
                  <a:lumMod val="80000"/>
                  <a:lumOff val="20000"/>
                </a:schemeClr>
              </a:solidFill>
              <a:round/>
            </a:ln>
            <a:effectLst/>
          </c:spPr>
          <c:marker>
            <c:symbol val="none"/>
          </c:marker>
          <c:val>
            <c:numRef>
              <c:f>Feuil1!$B$15:$C$15</c:f>
              <c:numCache>
                <c:formatCode>General</c:formatCode>
                <c:ptCount val="2"/>
                <c:pt idx="0">
                  <c:v>25</c:v>
                </c:pt>
                <c:pt idx="1">
                  <c:v>11</c:v>
                </c:pt>
              </c:numCache>
            </c:numRef>
          </c:val>
          <c:smooth val="0"/>
          <c:extLst xmlns:c16r2="http://schemas.microsoft.com/office/drawing/2015/06/chart">
            <c:ext xmlns:c16="http://schemas.microsoft.com/office/drawing/2014/chart" uri="{C3380CC4-5D6E-409C-BE32-E72D297353CC}">
              <c16:uniqueId val="{0000000D-B859-46F5-82B1-E45D32137EB2}"/>
            </c:ext>
          </c:extLst>
        </c:ser>
        <c:ser>
          <c:idx val="14"/>
          <c:order val="14"/>
          <c:spPr>
            <a:ln w="28575" cap="rnd">
              <a:solidFill>
                <a:schemeClr val="accent3">
                  <a:lumMod val="80000"/>
                  <a:lumOff val="20000"/>
                </a:schemeClr>
              </a:solidFill>
              <a:round/>
            </a:ln>
            <a:effectLst/>
          </c:spPr>
          <c:marker>
            <c:symbol val="none"/>
          </c:marker>
          <c:val>
            <c:numRef>
              <c:f>Feuil1!$B$16:$C$16</c:f>
              <c:numCache>
                <c:formatCode>General</c:formatCode>
                <c:ptCount val="2"/>
                <c:pt idx="0">
                  <c:v>32</c:v>
                </c:pt>
                <c:pt idx="1">
                  <c:v>8</c:v>
                </c:pt>
              </c:numCache>
            </c:numRef>
          </c:val>
          <c:smooth val="0"/>
          <c:extLst xmlns:c16r2="http://schemas.microsoft.com/office/drawing/2015/06/chart">
            <c:ext xmlns:c16="http://schemas.microsoft.com/office/drawing/2014/chart" uri="{C3380CC4-5D6E-409C-BE32-E72D297353CC}">
              <c16:uniqueId val="{0000000E-B859-46F5-82B1-E45D32137EB2}"/>
            </c:ext>
          </c:extLst>
        </c:ser>
        <c:ser>
          <c:idx val="15"/>
          <c:order val="15"/>
          <c:spPr>
            <a:ln w="28575" cap="rnd">
              <a:solidFill>
                <a:schemeClr val="accent4">
                  <a:lumMod val="80000"/>
                  <a:lumOff val="20000"/>
                </a:schemeClr>
              </a:solidFill>
              <a:round/>
            </a:ln>
            <a:effectLst/>
          </c:spPr>
          <c:marker>
            <c:symbol val="none"/>
          </c:marker>
          <c:val>
            <c:numRef>
              <c:f>Feuil1!$B$17:$C$17</c:f>
              <c:numCache>
                <c:formatCode>General</c:formatCode>
                <c:ptCount val="2"/>
                <c:pt idx="0">
                  <c:v>25</c:v>
                </c:pt>
                <c:pt idx="1">
                  <c:v>12</c:v>
                </c:pt>
              </c:numCache>
            </c:numRef>
          </c:val>
          <c:smooth val="0"/>
          <c:extLst xmlns:c16r2="http://schemas.microsoft.com/office/drawing/2015/06/chart">
            <c:ext xmlns:c16="http://schemas.microsoft.com/office/drawing/2014/chart" uri="{C3380CC4-5D6E-409C-BE32-E72D297353CC}">
              <c16:uniqueId val="{0000000F-B859-46F5-82B1-E45D32137EB2}"/>
            </c:ext>
          </c:extLst>
        </c:ser>
        <c:ser>
          <c:idx val="16"/>
          <c:order val="16"/>
          <c:spPr>
            <a:ln w="28575" cap="rnd">
              <a:solidFill>
                <a:schemeClr val="accent5">
                  <a:lumMod val="80000"/>
                  <a:lumOff val="20000"/>
                </a:schemeClr>
              </a:solidFill>
              <a:round/>
            </a:ln>
            <a:effectLst/>
          </c:spPr>
          <c:marker>
            <c:symbol val="none"/>
          </c:marker>
          <c:val>
            <c:numRef>
              <c:f>Feuil1!$B$18:$C$18</c:f>
              <c:numCache>
                <c:formatCode>General</c:formatCode>
                <c:ptCount val="2"/>
                <c:pt idx="0">
                  <c:v>23</c:v>
                </c:pt>
                <c:pt idx="1">
                  <c:v>1</c:v>
                </c:pt>
              </c:numCache>
            </c:numRef>
          </c:val>
          <c:smooth val="0"/>
          <c:extLst xmlns:c16r2="http://schemas.microsoft.com/office/drawing/2015/06/chart">
            <c:ext xmlns:c16="http://schemas.microsoft.com/office/drawing/2014/chart" uri="{C3380CC4-5D6E-409C-BE32-E72D297353CC}">
              <c16:uniqueId val="{00000010-B859-46F5-82B1-E45D32137EB2}"/>
            </c:ext>
          </c:extLst>
        </c:ser>
        <c:ser>
          <c:idx val="17"/>
          <c:order val="17"/>
          <c:spPr>
            <a:ln w="76200" cap="rnd">
              <a:solidFill>
                <a:schemeClr val="accent6">
                  <a:lumMod val="80000"/>
                  <a:lumOff val="20000"/>
                </a:schemeClr>
              </a:solidFill>
              <a:round/>
            </a:ln>
            <a:effectLst/>
          </c:spPr>
          <c:marker>
            <c:symbol val="none"/>
          </c:marker>
          <c:val>
            <c:numRef>
              <c:f>Feuil1!$B$19:$C$19</c:f>
              <c:numCache>
                <c:formatCode>General</c:formatCode>
                <c:ptCount val="2"/>
                <c:pt idx="0">
                  <c:v>25.264705882352942</c:v>
                </c:pt>
                <c:pt idx="1">
                  <c:v>14.647058823529411</c:v>
                </c:pt>
              </c:numCache>
            </c:numRef>
          </c:val>
          <c:smooth val="0"/>
          <c:extLst xmlns:c16r2="http://schemas.microsoft.com/office/drawing/2015/06/chart">
            <c:ext xmlns:c16="http://schemas.microsoft.com/office/drawing/2014/chart" uri="{C3380CC4-5D6E-409C-BE32-E72D297353CC}">
              <c16:uniqueId val="{00000011-B859-46F5-82B1-E45D32137EB2}"/>
            </c:ext>
          </c:extLst>
        </c:ser>
        <c:dLbls>
          <c:showLegendKey val="0"/>
          <c:showVal val="0"/>
          <c:showCatName val="0"/>
          <c:showSerName val="0"/>
          <c:showPercent val="0"/>
          <c:showBubbleSize val="0"/>
        </c:dLbls>
        <c:smooth val="0"/>
        <c:axId val="278026608"/>
        <c:axId val="278028960"/>
      </c:lineChart>
      <c:catAx>
        <c:axId val="27802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78028960"/>
        <c:crosses val="autoZero"/>
        <c:auto val="1"/>
        <c:lblAlgn val="ctr"/>
        <c:lblOffset val="100"/>
        <c:noMultiLvlLbl val="0"/>
      </c:catAx>
      <c:valAx>
        <c:axId val="278028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78026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val>
            <c:numRef>
              <c:f>Feuil1!$D$2:$E$2</c:f>
              <c:numCache>
                <c:formatCode>General</c:formatCode>
                <c:ptCount val="2"/>
                <c:pt idx="0">
                  <c:v>10</c:v>
                </c:pt>
                <c:pt idx="1">
                  <c:v>3</c:v>
                </c:pt>
              </c:numCache>
            </c:numRef>
          </c:val>
          <c:smooth val="0"/>
          <c:extLst xmlns:c16r2="http://schemas.microsoft.com/office/drawing/2015/06/chart">
            <c:ext xmlns:c16="http://schemas.microsoft.com/office/drawing/2014/chart" uri="{C3380CC4-5D6E-409C-BE32-E72D297353CC}">
              <c16:uniqueId val="{00000000-A92A-4934-A6C7-4176C994B00A}"/>
            </c:ext>
          </c:extLst>
        </c:ser>
        <c:ser>
          <c:idx val="1"/>
          <c:order val="1"/>
          <c:spPr>
            <a:ln w="28575" cap="rnd">
              <a:solidFill>
                <a:schemeClr val="accent2"/>
              </a:solidFill>
              <a:round/>
            </a:ln>
            <a:effectLst/>
          </c:spPr>
          <c:marker>
            <c:symbol val="none"/>
          </c:marker>
          <c:val>
            <c:numRef>
              <c:f>Feuil1!$D$3:$E$3</c:f>
              <c:numCache>
                <c:formatCode>General</c:formatCode>
                <c:ptCount val="2"/>
                <c:pt idx="0">
                  <c:v>8</c:v>
                </c:pt>
                <c:pt idx="1">
                  <c:v>4</c:v>
                </c:pt>
              </c:numCache>
            </c:numRef>
          </c:val>
          <c:smooth val="0"/>
          <c:extLst xmlns:c16r2="http://schemas.microsoft.com/office/drawing/2015/06/chart">
            <c:ext xmlns:c16="http://schemas.microsoft.com/office/drawing/2014/chart" uri="{C3380CC4-5D6E-409C-BE32-E72D297353CC}">
              <c16:uniqueId val="{00000001-A92A-4934-A6C7-4176C994B00A}"/>
            </c:ext>
          </c:extLst>
        </c:ser>
        <c:ser>
          <c:idx val="2"/>
          <c:order val="2"/>
          <c:spPr>
            <a:ln w="28575" cap="rnd">
              <a:solidFill>
                <a:schemeClr val="accent3"/>
              </a:solidFill>
              <a:round/>
            </a:ln>
            <a:effectLst/>
          </c:spPr>
          <c:marker>
            <c:symbol val="none"/>
          </c:marker>
          <c:val>
            <c:numRef>
              <c:f>Feuil1!$D$4:$E$4</c:f>
              <c:numCache>
                <c:formatCode>General</c:formatCode>
                <c:ptCount val="2"/>
                <c:pt idx="0">
                  <c:v>10</c:v>
                </c:pt>
                <c:pt idx="1">
                  <c:v>8</c:v>
                </c:pt>
              </c:numCache>
            </c:numRef>
          </c:val>
          <c:smooth val="0"/>
          <c:extLst xmlns:c16r2="http://schemas.microsoft.com/office/drawing/2015/06/chart">
            <c:ext xmlns:c16="http://schemas.microsoft.com/office/drawing/2014/chart" uri="{C3380CC4-5D6E-409C-BE32-E72D297353CC}">
              <c16:uniqueId val="{00000002-A92A-4934-A6C7-4176C994B00A}"/>
            </c:ext>
          </c:extLst>
        </c:ser>
        <c:ser>
          <c:idx val="3"/>
          <c:order val="3"/>
          <c:spPr>
            <a:ln w="28575" cap="rnd">
              <a:solidFill>
                <a:schemeClr val="accent4"/>
              </a:solidFill>
              <a:round/>
            </a:ln>
            <a:effectLst/>
          </c:spPr>
          <c:marker>
            <c:symbol val="none"/>
          </c:marker>
          <c:val>
            <c:numRef>
              <c:f>Feuil1!$D$5:$E$5</c:f>
              <c:numCache>
                <c:formatCode>General</c:formatCode>
                <c:ptCount val="2"/>
                <c:pt idx="0">
                  <c:v>10</c:v>
                </c:pt>
                <c:pt idx="1">
                  <c:v>4</c:v>
                </c:pt>
              </c:numCache>
            </c:numRef>
          </c:val>
          <c:smooth val="0"/>
          <c:extLst xmlns:c16r2="http://schemas.microsoft.com/office/drawing/2015/06/chart">
            <c:ext xmlns:c16="http://schemas.microsoft.com/office/drawing/2014/chart" uri="{C3380CC4-5D6E-409C-BE32-E72D297353CC}">
              <c16:uniqueId val="{00000003-A92A-4934-A6C7-4176C994B00A}"/>
            </c:ext>
          </c:extLst>
        </c:ser>
        <c:ser>
          <c:idx val="4"/>
          <c:order val="4"/>
          <c:spPr>
            <a:ln w="28575" cap="rnd">
              <a:solidFill>
                <a:schemeClr val="accent5"/>
              </a:solidFill>
              <a:round/>
            </a:ln>
            <a:effectLst/>
          </c:spPr>
          <c:marker>
            <c:symbol val="none"/>
          </c:marker>
          <c:val>
            <c:numRef>
              <c:f>Feuil1!$D$6:$E$6</c:f>
              <c:numCache>
                <c:formatCode>General</c:formatCode>
                <c:ptCount val="2"/>
                <c:pt idx="0">
                  <c:v>10</c:v>
                </c:pt>
                <c:pt idx="1">
                  <c:v>8</c:v>
                </c:pt>
              </c:numCache>
            </c:numRef>
          </c:val>
          <c:smooth val="0"/>
          <c:extLst xmlns:c16r2="http://schemas.microsoft.com/office/drawing/2015/06/chart">
            <c:ext xmlns:c16="http://schemas.microsoft.com/office/drawing/2014/chart" uri="{C3380CC4-5D6E-409C-BE32-E72D297353CC}">
              <c16:uniqueId val="{00000004-A92A-4934-A6C7-4176C994B00A}"/>
            </c:ext>
          </c:extLst>
        </c:ser>
        <c:ser>
          <c:idx val="5"/>
          <c:order val="5"/>
          <c:spPr>
            <a:ln w="28575" cap="rnd">
              <a:solidFill>
                <a:schemeClr val="accent6"/>
              </a:solidFill>
              <a:round/>
            </a:ln>
            <a:effectLst/>
          </c:spPr>
          <c:marker>
            <c:symbol val="none"/>
          </c:marker>
          <c:val>
            <c:numRef>
              <c:f>Feuil1!$D$7:$E$7</c:f>
              <c:numCache>
                <c:formatCode>General</c:formatCode>
                <c:ptCount val="2"/>
                <c:pt idx="0">
                  <c:v>10</c:v>
                </c:pt>
                <c:pt idx="1">
                  <c:v>4</c:v>
                </c:pt>
              </c:numCache>
            </c:numRef>
          </c:val>
          <c:smooth val="0"/>
          <c:extLst xmlns:c16r2="http://schemas.microsoft.com/office/drawing/2015/06/chart">
            <c:ext xmlns:c16="http://schemas.microsoft.com/office/drawing/2014/chart" uri="{C3380CC4-5D6E-409C-BE32-E72D297353CC}">
              <c16:uniqueId val="{00000005-A92A-4934-A6C7-4176C994B00A}"/>
            </c:ext>
          </c:extLst>
        </c:ser>
        <c:ser>
          <c:idx val="6"/>
          <c:order val="6"/>
          <c:spPr>
            <a:ln w="28575" cap="rnd">
              <a:solidFill>
                <a:schemeClr val="accent1">
                  <a:lumMod val="60000"/>
                </a:schemeClr>
              </a:solidFill>
              <a:round/>
            </a:ln>
            <a:effectLst/>
          </c:spPr>
          <c:marker>
            <c:symbol val="none"/>
          </c:marker>
          <c:val>
            <c:numRef>
              <c:f>Feuil1!$D$8:$E$8</c:f>
              <c:numCache>
                <c:formatCode>General</c:formatCode>
                <c:ptCount val="2"/>
                <c:pt idx="0">
                  <c:v>10</c:v>
                </c:pt>
                <c:pt idx="1">
                  <c:v>3</c:v>
                </c:pt>
              </c:numCache>
            </c:numRef>
          </c:val>
          <c:smooth val="0"/>
          <c:extLst xmlns:c16r2="http://schemas.microsoft.com/office/drawing/2015/06/chart">
            <c:ext xmlns:c16="http://schemas.microsoft.com/office/drawing/2014/chart" uri="{C3380CC4-5D6E-409C-BE32-E72D297353CC}">
              <c16:uniqueId val="{00000006-A92A-4934-A6C7-4176C994B00A}"/>
            </c:ext>
          </c:extLst>
        </c:ser>
        <c:ser>
          <c:idx val="7"/>
          <c:order val="7"/>
          <c:spPr>
            <a:ln w="28575" cap="rnd">
              <a:solidFill>
                <a:schemeClr val="accent2">
                  <a:lumMod val="60000"/>
                </a:schemeClr>
              </a:solidFill>
              <a:round/>
            </a:ln>
            <a:effectLst/>
          </c:spPr>
          <c:marker>
            <c:symbol val="none"/>
          </c:marker>
          <c:val>
            <c:numRef>
              <c:f>Feuil1!$D$9:$E$9</c:f>
              <c:numCache>
                <c:formatCode>General</c:formatCode>
                <c:ptCount val="2"/>
                <c:pt idx="0">
                  <c:v>10</c:v>
                </c:pt>
                <c:pt idx="1">
                  <c:v>1</c:v>
                </c:pt>
              </c:numCache>
            </c:numRef>
          </c:val>
          <c:smooth val="0"/>
          <c:extLst xmlns:c16r2="http://schemas.microsoft.com/office/drawing/2015/06/chart">
            <c:ext xmlns:c16="http://schemas.microsoft.com/office/drawing/2014/chart" uri="{C3380CC4-5D6E-409C-BE32-E72D297353CC}">
              <c16:uniqueId val="{00000007-A92A-4934-A6C7-4176C994B00A}"/>
            </c:ext>
          </c:extLst>
        </c:ser>
        <c:ser>
          <c:idx val="8"/>
          <c:order val="8"/>
          <c:spPr>
            <a:ln w="28575" cap="rnd">
              <a:solidFill>
                <a:schemeClr val="accent3">
                  <a:lumMod val="60000"/>
                </a:schemeClr>
              </a:solidFill>
              <a:round/>
            </a:ln>
            <a:effectLst/>
          </c:spPr>
          <c:marker>
            <c:symbol val="none"/>
          </c:marker>
          <c:val>
            <c:numRef>
              <c:f>Feuil1!$D$10:$E$10</c:f>
              <c:numCache>
                <c:formatCode>General</c:formatCode>
                <c:ptCount val="2"/>
                <c:pt idx="0">
                  <c:v>9</c:v>
                </c:pt>
                <c:pt idx="1">
                  <c:v>4</c:v>
                </c:pt>
              </c:numCache>
            </c:numRef>
          </c:val>
          <c:smooth val="0"/>
          <c:extLst xmlns:c16r2="http://schemas.microsoft.com/office/drawing/2015/06/chart">
            <c:ext xmlns:c16="http://schemas.microsoft.com/office/drawing/2014/chart" uri="{C3380CC4-5D6E-409C-BE32-E72D297353CC}">
              <c16:uniqueId val="{00000008-A92A-4934-A6C7-4176C994B00A}"/>
            </c:ext>
          </c:extLst>
        </c:ser>
        <c:ser>
          <c:idx val="9"/>
          <c:order val="9"/>
          <c:spPr>
            <a:ln w="28575" cap="rnd">
              <a:solidFill>
                <a:schemeClr val="accent4">
                  <a:lumMod val="60000"/>
                </a:schemeClr>
              </a:solidFill>
              <a:round/>
            </a:ln>
            <a:effectLst/>
          </c:spPr>
          <c:marker>
            <c:symbol val="none"/>
          </c:marker>
          <c:val>
            <c:numRef>
              <c:f>Feuil1!$D$11:$E$11</c:f>
              <c:numCache>
                <c:formatCode>General</c:formatCode>
                <c:ptCount val="2"/>
                <c:pt idx="0">
                  <c:v>6</c:v>
                </c:pt>
                <c:pt idx="1">
                  <c:v>2</c:v>
                </c:pt>
              </c:numCache>
            </c:numRef>
          </c:val>
          <c:smooth val="0"/>
          <c:extLst xmlns:c16r2="http://schemas.microsoft.com/office/drawing/2015/06/chart">
            <c:ext xmlns:c16="http://schemas.microsoft.com/office/drawing/2014/chart" uri="{C3380CC4-5D6E-409C-BE32-E72D297353CC}">
              <c16:uniqueId val="{00000009-A92A-4934-A6C7-4176C994B00A}"/>
            </c:ext>
          </c:extLst>
        </c:ser>
        <c:ser>
          <c:idx val="10"/>
          <c:order val="10"/>
          <c:spPr>
            <a:ln w="28575" cap="rnd">
              <a:solidFill>
                <a:schemeClr val="accent5">
                  <a:lumMod val="60000"/>
                </a:schemeClr>
              </a:solidFill>
              <a:round/>
            </a:ln>
            <a:effectLst/>
          </c:spPr>
          <c:marker>
            <c:symbol val="none"/>
          </c:marker>
          <c:val>
            <c:numRef>
              <c:f>Feuil1!$D$12:$E$12</c:f>
              <c:numCache>
                <c:formatCode>General</c:formatCode>
                <c:ptCount val="2"/>
                <c:pt idx="0">
                  <c:v>8</c:v>
                </c:pt>
                <c:pt idx="1">
                  <c:v>2</c:v>
                </c:pt>
              </c:numCache>
            </c:numRef>
          </c:val>
          <c:smooth val="0"/>
          <c:extLst xmlns:c16r2="http://schemas.microsoft.com/office/drawing/2015/06/chart">
            <c:ext xmlns:c16="http://schemas.microsoft.com/office/drawing/2014/chart" uri="{C3380CC4-5D6E-409C-BE32-E72D297353CC}">
              <c16:uniqueId val="{0000000A-A92A-4934-A6C7-4176C994B00A}"/>
            </c:ext>
          </c:extLst>
        </c:ser>
        <c:ser>
          <c:idx val="11"/>
          <c:order val="11"/>
          <c:spPr>
            <a:ln w="28575" cap="rnd">
              <a:solidFill>
                <a:schemeClr val="accent6">
                  <a:lumMod val="60000"/>
                </a:schemeClr>
              </a:solidFill>
              <a:round/>
            </a:ln>
            <a:effectLst/>
          </c:spPr>
          <c:marker>
            <c:symbol val="none"/>
          </c:marker>
          <c:val>
            <c:numRef>
              <c:f>Feuil1!$D$13:$E$13</c:f>
              <c:numCache>
                <c:formatCode>General</c:formatCode>
                <c:ptCount val="2"/>
                <c:pt idx="0">
                  <c:v>8</c:v>
                </c:pt>
                <c:pt idx="1">
                  <c:v>6</c:v>
                </c:pt>
              </c:numCache>
            </c:numRef>
          </c:val>
          <c:smooth val="0"/>
          <c:extLst xmlns:c16r2="http://schemas.microsoft.com/office/drawing/2015/06/chart">
            <c:ext xmlns:c16="http://schemas.microsoft.com/office/drawing/2014/chart" uri="{C3380CC4-5D6E-409C-BE32-E72D297353CC}">
              <c16:uniqueId val="{0000000B-A92A-4934-A6C7-4176C994B00A}"/>
            </c:ext>
          </c:extLst>
        </c:ser>
        <c:ser>
          <c:idx val="12"/>
          <c:order val="12"/>
          <c:spPr>
            <a:ln w="28575" cap="rnd">
              <a:solidFill>
                <a:schemeClr val="accent1">
                  <a:lumMod val="80000"/>
                  <a:lumOff val="20000"/>
                </a:schemeClr>
              </a:solidFill>
              <a:round/>
            </a:ln>
            <a:effectLst/>
          </c:spPr>
          <c:marker>
            <c:symbol val="none"/>
          </c:marker>
          <c:val>
            <c:numRef>
              <c:f>Feuil1!$D$14:$E$14</c:f>
              <c:numCache>
                <c:formatCode>General</c:formatCode>
                <c:ptCount val="2"/>
                <c:pt idx="0">
                  <c:v>8</c:v>
                </c:pt>
                <c:pt idx="1">
                  <c:v>5</c:v>
                </c:pt>
              </c:numCache>
            </c:numRef>
          </c:val>
          <c:smooth val="0"/>
          <c:extLst xmlns:c16r2="http://schemas.microsoft.com/office/drawing/2015/06/chart">
            <c:ext xmlns:c16="http://schemas.microsoft.com/office/drawing/2014/chart" uri="{C3380CC4-5D6E-409C-BE32-E72D297353CC}">
              <c16:uniqueId val="{0000000C-A92A-4934-A6C7-4176C994B00A}"/>
            </c:ext>
          </c:extLst>
        </c:ser>
        <c:ser>
          <c:idx val="13"/>
          <c:order val="13"/>
          <c:spPr>
            <a:ln w="28575" cap="rnd">
              <a:solidFill>
                <a:schemeClr val="accent2">
                  <a:lumMod val="80000"/>
                  <a:lumOff val="20000"/>
                </a:schemeClr>
              </a:solidFill>
              <a:round/>
            </a:ln>
            <a:effectLst/>
          </c:spPr>
          <c:marker>
            <c:symbol val="none"/>
          </c:marker>
          <c:val>
            <c:numRef>
              <c:f>Feuil1!$D$15:$E$15</c:f>
              <c:numCache>
                <c:formatCode>General</c:formatCode>
                <c:ptCount val="2"/>
                <c:pt idx="0">
                  <c:v>9</c:v>
                </c:pt>
                <c:pt idx="1">
                  <c:v>4</c:v>
                </c:pt>
              </c:numCache>
            </c:numRef>
          </c:val>
          <c:smooth val="0"/>
          <c:extLst xmlns:c16r2="http://schemas.microsoft.com/office/drawing/2015/06/chart">
            <c:ext xmlns:c16="http://schemas.microsoft.com/office/drawing/2014/chart" uri="{C3380CC4-5D6E-409C-BE32-E72D297353CC}">
              <c16:uniqueId val="{0000000D-A92A-4934-A6C7-4176C994B00A}"/>
            </c:ext>
          </c:extLst>
        </c:ser>
        <c:ser>
          <c:idx val="14"/>
          <c:order val="14"/>
          <c:spPr>
            <a:ln w="28575" cap="rnd">
              <a:solidFill>
                <a:schemeClr val="accent3">
                  <a:lumMod val="80000"/>
                  <a:lumOff val="20000"/>
                </a:schemeClr>
              </a:solidFill>
              <a:round/>
            </a:ln>
            <a:effectLst/>
          </c:spPr>
          <c:marker>
            <c:symbol val="none"/>
          </c:marker>
          <c:val>
            <c:numRef>
              <c:f>Feuil1!$D$16:$E$16</c:f>
              <c:numCache>
                <c:formatCode>General</c:formatCode>
                <c:ptCount val="2"/>
                <c:pt idx="0">
                  <c:v>9</c:v>
                </c:pt>
                <c:pt idx="1">
                  <c:v>1</c:v>
                </c:pt>
              </c:numCache>
            </c:numRef>
          </c:val>
          <c:smooth val="0"/>
          <c:extLst xmlns:c16r2="http://schemas.microsoft.com/office/drawing/2015/06/chart">
            <c:ext xmlns:c16="http://schemas.microsoft.com/office/drawing/2014/chart" uri="{C3380CC4-5D6E-409C-BE32-E72D297353CC}">
              <c16:uniqueId val="{0000000E-A92A-4934-A6C7-4176C994B00A}"/>
            </c:ext>
          </c:extLst>
        </c:ser>
        <c:ser>
          <c:idx val="15"/>
          <c:order val="15"/>
          <c:spPr>
            <a:ln w="28575" cap="rnd">
              <a:solidFill>
                <a:schemeClr val="accent4">
                  <a:lumMod val="80000"/>
                  <a:lumOff val="20000"/>
                </a:schemeClr>
              </a:solidFill>
              <a:round/>
            </a:ln>
            <a:effectLst/>
          </c:spPr>
          <c:marker>
            <c:symbol val="none"/>
          </c:marker>
          <c:val>
            <c:numRef>
              <c:f>Feuil1!$D$17:$E$17</c:f>
              <c:numCache>
                <c:formatCode>General</c:formatCode>
                <c:ptCount val="2"/>
                <c:pt idx="0">
                  <c:v>10</c:v>
                </c:pt>
                <c:pt idx="1">
                  <c:v>2</c:v>
                </c:pt>
              </c:numCache>
            </c:numRef>
          </c:val>
          <c:smooth val="0"/>
          <c:extLst xmlns:c16r2="http://schemas.microsoft.com/office/drawing/2015/06/chart">
            <c:ext xmlns:c16="http://schemas.microsoft.com/office/drawing/2014/chart" uri="{C3380CC4-5D6E-409C-BE32-E72D297353CC}">
              <c16:uniqueId val="{0000000F-A92A-4934-A6C7-4176C994B00A}"/>
            </c:ext>
          </c:extLst>
        </c:ser>
        <c:ser>
          <c:idx val="16"/>
          <c:order val="16"/>
          <c:spPr>
            <a:ln w="28575" cap="rnd">
              <a:solidFill>
                <a:schemeClr val="accent5">
                  <a:lumMod val="80000"/>
                  <a:lumOff val="20000"/>
                </a:schemeClr>
              </a:solidFill>
              <a:round/>
            </a:ln>
            <a:effectLst/>
          </c:spPr>
          <c:marker>
            <c:symbol val="none"/>
          </c:marker>
          <c:val>
            <c:numRef>
              <c:f>Feuil1!$D$18:$E$18</c:f>
              <c:numCache>
                <c:formatCode>General</c:formatCode>
                <c:ptCount val="2"/>
                <c:pt idx="0">
                  <c:v>8</c:v>
                </c:pt>
                <c:pt idx="1">
                  <c:v>1</c:v>
                </c:pt>
              </c:numCache>
            </c:numRef>
          </c:val>
          <c:smooth val="0"/>
          <c:extLst xmlns:c16r2="http://schemas.microsoft.com/office/drawing/2015/06/chart">
            <c:ext xmlns:c16="http://schemas.microsoft.com/office/drawing/2014/chart" uri="{C3380CC4-5D6E-409C-BE32-E72D297353CC}">
              <c16:uniqueId val="{00000010-A92A-4934-A6C7-4176C994B00A}"/>
            </c:ext>
          </c:extLst>
        </c:ser>
        <c:ser>
          <c:idx val="17"/>
          <c:order val="17"/>
          <c:spPr>
            <a:ln w="28575" cap="rnd">
              <a:solidFill>
                <a:schemeClr val="accent6">
                  <a:lumMod val="80000"/>
                  <a:lumOff val="20000"/>
                </a:schemeClr>
              </a:solidFill>
              <a:round/>
            </a:ln>
            <a:effectLst/>
          </c:spPr>
          <c:marker>
            <c:symbol val="none"/>
          </c:marker>
          <c:val>
            <c:numRef>
              <c:f>Feuil1!$D$19:$E$19</c:f>
              <c:numCache>
                <c:formatCode>General</c:formatCode>
                <c:ptCount val="2"/>
                <c:pt idx="0">
                  <c:v>8</c:v>
                </c:pt>
                <c:pt idx="1">
                  <c:v>4</c:v>
                </c:pt>
              </c:numCache>
            </c:numRef>
          </c:val>
          <c:smooth val="0"/>
          <c:extLst xmlns:c16r2="http://schemas.microsoft.com/office/drawing/2015/06/chart">
            <c:ext xmlns:c16="http://schemas.microsoft.com/office/drawing/2014/chart" uri="{C3380CC4-5D6E-409C-BE32-E72D297353CC}">
              <c16:uniqueId val="{00000011-A92A-4934-A6C7-4176C994B00A}"/>
            </c:ext>
          </c:extLst>
        </c:ser>
        <c:ser>
          <c:idx val="18"/>
          <c:order val="18"/>
          <c:spPr>
            <a:ln w="28575" cap="rnd">
              <a:solidFill>
                <a:schemeClr val="accent1">
                  <a:lumMod val="80000"/>
                </a:schemeClr>
              </a:solidFill>
              <a:round/>
            </a:ln>
            <a:effectLst/>
          </c:spPr>
          <c:marker>
            <c:symbol val="none"/>
          </c:marker>
          <c:val>
            <c:numRef>
              <c:f>Feuil1!$D$20:$E$20</c:f>
              <c:numCache>
                <c:formatCode>General</c:formatCode>
                <c:ptCount val="2"/>
                <c:pt idx="0">
                  <c:v>10</c:v>
                </c:pt>
                <c:pt idx="1">
                  <c:v>6</c:v>
                </c:pt>
              </c:numCache>
            </c:numRef>
          </c:val>
          <c:smooth val="0"/>
          <c:extLst xmlns:c16r2="http://schemas.microsoft.com/office/drawing/2015/06/chart">
            <c:ext xmlns:c16="http://schemas.microsoft.com/office/drawing/2014/chart" uri="{C3380CC4-5D6E-409C-BE32-E72D297353CC}">
              <c16:uniqueId val="{00000012-A92A-4934-A6C7-4176C994B00A}"/>
            </c:ext>
          </c:extLst>
        </c:ser>
        <c:ser>
          <c:idx val="19"/>
          <c:order val="19"/>
          <c:spPr>
            <a:ln w="28575" cap="rnd">
              <a:solidFill>
                <a:schemeClr val="accent2">
                  <a:lumMod val="80000"/>
                </a:schemeClr>
              </a:solidFill>
              <a:round/>
            </a:ln>
            <a:effectLst/>
          </c:spPr>
          <c:marker>
            <c:symbol val="none"/>
          </c:marker>
          <c:val>
            <c:numRef>
              <c:f>Feuil1!$D$21:$E$21</c:f>
              <c:numCache>
                <c:formatCode>General</c:formatCode>
                <c:ptCount val="2"/>
                <c:pt idx="0">
                  <c:v>8</c:v>
                </c:pt>
                <c:pt idx="1">
                  <c:v>5</c:v>
                </c:pt>
              </c:numCache>
            </c:numRef>
          </c:val>
          <c:smooth val="0"/>
          <c:extLst xmlns:c16r2="http://schemas.microsoft.com/office/drawing/2015/06/chart">
            <c:ext xmlns:c16="http://schemas.microsoft.com/office/drawing/2014/chart" uri="{C3380CC4-5D6E-409C-BE32-E72D297353CC}">
              <c16:uniqueId val="{00000013-A92A-4934-A6C7-4176C994B00A}"/>
            </c:ext>
          </c:extLst>
        </c:ser>
        <c:ser>
          <c:idx val="20"/>
          <c:order val="20"/>
          <c:spPr>
            <a:ln w="28575" cap="rnd">
              <a:solidFill>
                <a:schemeClr val="accent3">
                  <a:lumMod val="80000"/>
                </a:schemeClr>
              </a:solidFill>
              <a:round/>
            </a:ln>
            <a:effectLst/>
          </c:spPr>
          <c:marker>
            <c:symbol val="none"/>
          </c:marker>
          <c:val>
            <c:numRef>
              <c:f>Feuil1!$D$22:$E$22</c:f>
              <c:numCache>
                <c:formatCode>General</c:formatCode>
                <c:ptCount val="2"/>
                <c:pt idx="0">
                  <c:v>9</c:v>
                </c:pt>
                <c:pt idx="1">
                  <c:v>5</c:v>
                </c:pt>
              </c:numCache>
            </c:numRef>
          </c:val>
          <c:smooth val="0"/>
          <c:extLst xmlns:c16r2="http://schemas.microsoft.com/office/drawing/2015/06/chart">
            <c:ext xmlns:c16="http://schemas.microsoft.com/office/drawing/2014/chart" uri="{C3380CC4-5D6E-409C-BE32-E72D297353CC}">
              <c16:uniqueId val="{00000014-A92A-4934-A6C7-4176C994B00A}"/>
            </c:ext>
          </c:extLst>
        </c:ser>
        <c:ser>
          <c:idx val="21"/>
          <c:order val="21"/>
          <c:spPr>
            <a:ln w="28575" cap="rnd">
              <a:solidFill>
                <a:schemeClr val="accent4">
                  <a:lumMod val="80000"/>
                </a:schemeClr>
              </a:solidFill>
              <a:round/>
            </a:ln>
            <a:effectLst/>
          </c:spPr>
          <c:marker>
            <c:symbol val="none"/>
          </c:marker>
          <c:val>
            <c:numRef>
              <c:f>Feuil1!$D$23:$E$23</c:f>
              <c:numCache>
                <c:formatCode>General</c:formatCode>
                <c:ptCount val="2"/>
                <c:pt idx="0">
                  <c:v>10</c:v>
                </c:pt>
                <c:pt idx="1">
                  <c:v>5</c:v>
                </c:pt>
              </c:numCache>
            </c:numRef>
          </c:val>
          <c:smooth val="0"/>
          <c:extLst xmlns:c16r2="http://schemas.microsoft.com/office/drawing/2015/06/chart">
            <c:ext xmlns:c16="http://schemas.microsoft.com/office/drawing/2014/chart" uri="{C3380CC4-5D6E-409C-BE32-E72D297353CC}">
              <c16:uniqueId val="{00000015-A92A-4934-A6C7-4176C994B00A}"/>
            </c:ext>
          </c:extLst>
        </c:ser>
        <c:ser>
          <c:idx val="22"/>
          <c:order val="22"/>
          <c:spPr>
            <a:ln w="28575" cap="rnd">
              <a:solidFill>
                <a:schemeClr val="accent5">
                  <a:lumMod val="80000"/>
                </a:schemeClr>
              </a:solidFill>
              <a:round/>
            </a:ln>
            <a:effectLst/>
          </c:spPr>
          <c:marker>
            <c:symbol val="none"/>
          </c:marker>
          <c:val>
            <c:numRef>
              <c:f>Feuil1!$D$24:$E$24</c:f>
              <c:numCache>
                <c:formatCode>General</c:formatCode>
                <c:ptCount val="2"/>
                <c:pt idx="0">
                  <c:v>8</c:v>
                </c:pt>
                <c:pt idx="1">
                  <c:v>3</c:v>
                </c:pt>
              </c:numCache>
            </c:numRef>
          </c:val>
          <c:smooth val="0"/>
          <c:extLst xmlns:c16r2="http://schemas.microsoft.com/office/drawing/2015/06/chart">
            <c:ext xmlns:c16="http://schemas.microsoft.com/office/drawing/2014/chart" uri="{C3380CC4-5D6E-409C-BE32-E72D297353CC}">
              <c16:uniqueId val="{00000016-A92A-4934-A6C7-4176C994B00A}"/>
            </c:ext>
          </c:extLst>
        </c:ser>
        <c:ser>
          <c:idx val="23"/>
          <c:order val="23"/>
          <c:spPr>
            <a:ln w="28575" cap="rnd">
              <a:solidFill>
                <a:schemeClr val="accent6">
                  <a:lumMod val="80000"/>
                </a:schemeClr>
              </a:solidFill>
              <a:round/>
            </a:ln>
            <a:effectLst/>
          </c:spPr>
          <c:marker>
            <c:symbol val="none"/>
          </c:marker>
          <c:val>
            <c:numRef>
              <c:f>Feuil1!$D$25:$E$25</c:f>
              <c:numCache>
                <c:formatCode>General</c:formatCode>
                <c:ptCount val="2"/>
                <c:pt idx="0">
                  <c:v>10</c:v>
                </c:pt>
                <c:pt idx="1">
                  <c:v>6</c:v>
                </c:pt>
              </c:numCache>
            </c:numRef>
          </c:val>
          <c:smooth val="0"/>
          <c:extLst xmlns:c16r2="http://schemas.microsoft.com/office/drawing/2015/06/chart">
            <c:ext xmlns:c16="http://schemas.microsoft.com/office/drawing/2014/chart" uri="{C3380CC4-5D6E-409C-BE32-E72D297353CC}">
              <c16:uniqueId val="{00000017-A92A-4934-A6C7-4176C994B00A}"/>
            </c:ext>
          </c:extLst>
        </c:ser>
        <c:ser>
          <c:idx val="24"/>
          <c:order val="24"/>
          <c:spPr>
            <a:ln w="28575" cap="rnd">
              <a:solidFill>
                <a:schemeClr val="accent1">
                  <a:lumMod val="60000"/>
                  <a:lumOff val="40000"/>
                </a:schemeClr>
              </a:solidFill>
              <a:round/>
            </a:ln>
            <a:effectLst/>
          </c:spPr>
          <c:marker>
            <c:symbol val="none"/>
          </c:marker>
          <c:val>
            <c:numRef>
              <c:f>Feuil1!$D$26:$E$26</c:f>
              <c:numCache>
                <c:formatCode>General</c:formatCode>
                <c:ptCount val="2"/>
                <c:pt idx="0">
                  <c:v>10</c:v>
                </c:pt>
                <c:pt idx="1">
                  <c:v>5</c:v>
                </c:pt>
              </c:numCache>
            </c:numRef>
          </c:val>
          <c:smooth val="0"/>
          <c:extLst xmlns:c16r2="http://schemas.microsoft.com/office/drawing/2015/06/chart">
            <c:ext xmlns:c16="http://schemas.microsoft.com/office/drawing/2014/chart" uri="{C3380CC4-5D6E-409C-BE32-E72D297353CC}">
              <c16:uniqueId val="{00000018-A92A-4934-A6C7-4176C994B00A}"/>
            </c:ext>
          </c:extLst>
        </c:ser>
        <c:ser>
          <c:idx val="25"/>
          <c:order val="25"/>
          <c:spPr>
            <a:ln w="28575" cap="rnd">
              <a:solidFill>
                <a:schemeClr val="accent2">
                  <a:lumMod val="60000"/>
                  <a:lumOff val="40000"/>
                </a:schemeClr>
              </a:solidFill>
              <a:round/>
            </a:ln>
            <a:effectLst/>
          </c:spPr>
          <c:marker>
            <c:symbol val="none"/>
          </c:marker>
          <c:val>
            <c:numRef>
              <c:f>Feuil1!$D$27:$E$27</c:f>
              <c:numCache>
                <c:formatCode>General</c:formatCode>
                <c:ptCount val="2"/>
                <c:pt idx="0">
                  <c:v>10</c:v>
                </c:pt>
                <c:pt idx="1">
                  <c:v>4</c:v>
                </c:pt>
              </c:numCache>
            </c:numRef>
          </c:val>
          <c:smooth val="0"/>
          <c:extLst xmlns:c16r2="http://schemas.microsoft.com/office/drawing/2015/06/chart">
            <c:ext xmlns:c16="http://schemas.microsoft.com/office/drawing/2014/chart" uri="{C3380CC4-5D6E-409C-BE32-E72D297353CC}">
              <c16:uniqueId val="{00000019-A92A-4934-A6C7-4176C994B00A}"/>
            </c:ext>
          </c:extLst>
        </c:ser>
        <c:ser>
          <c:idx val="26"/>
          <c:order val="26"/>
          <c:spPr>
            <a:ln w="28575" cap="rnd">
              <a:solidFill>
                <a:schemeClr val="accent3">
                  <a:lumMod val="60000"/>
                  <a:lumOff val="40000"/>
                </a:schemeClr>
              </a:solidFill>
              <a:round/>
            </a:ln>
            <a:effectLst/>
          </c:spPr>
          <c:marker>
            <c:symbol val="none"/>
          </c:marker>
          <c:val>
            <c:numRef>
              <c:f>Feuil1!$D$28:$E$28</c:f>
              <c:numCache>
                <c:formatCode>General</c:formatCode>
                <c:ptCount val="2"/>
                <c:pt idx="0">
                  <c:v>7</c:v>
                </c:pt>
                <c:pt idx="1">
                  <c:v>2</c:v>
                </c:pt>
              </c:numCache>
            </c:numRef>
          </c:val>
          <c:smooth val="0"/>
          <c:extLst xmlns:c16r2="http://schemas.microsoft.com/office/drawing/2015/06/chart">
            <c:ext xmlns:c16="http://schemas.microsoft.com/office/drawing/2014/chart" uri="{C3380CC4-5D6E-409C-BE32-E72D297353CC}">
              <c16:uniqueId val="{0000001A-A92A-4934-A6C7-4176C994B00A}"/>
            </c:ext>
          </c:extLst>
        </c:ser>
        <c:ser>
          <c:idx val="27"/>
          <c:order val="27"/>
          <c:spPr>
            <a:ln w="28575" cap="rnd">
              <a:solidFill>
                <a:schemeClr val="accent4">
                  <a:lumMod val="60000"/>
                  <a:lumOff val="40000"/>
                </a:schemeClr>
              </a:solidFill>
              <a:round/>
            </a:ln>
            <a:effectLst/>
          </c:spPr>
          <c:marker>
            <c:symbol val="none"/>
          </c:marker>
          <c:val>
            <c:numRef>
              <c:f>Feuil1!$D$29:$E$29</c:f>
              <c:numCache>
                <c:formatCode>General</c:formatCode>
                <c:ptCount val="2"/>
                <c:pt idx="0">
                  <c:v>10</c:v>
                </c:pt>
                <c:pt idx="1">
                  <c:v>2</c:v>
                </c:pt>
              </c:numCache>
            </c:numRef>
          </c:val>
          <c:smooth val="0"/>
          <c:extLst xmlns:c16r2="http://schemas.microsoft.com/office/drawing/2015/06/chart">
            <c:ext xmlns:c16="http://schemas.microsoft.com/office/drawing/2014/chart" uri="{C3380CC4-5D6E-409C-BE32-E72D297353CC}">
              <c16:uniqueId val="{0000001B-A92A-4934-A6C7-4176C994B00A}"/>
            </c:ext>
          </c:extLst>
        </c:ser>
        <c:ser>
          <c:idx val="28"/>
          <c:order val="28"/>
          <c:spPr>
            <a:ln w="28575" cap="rnd">
              <a:solidFill>
                <a:schemeClr val="accent5">
                  <a:lumMod val="60000"/>
                  <a:lumOff val="40000"/>
                </a:schemeClr>
              </a:solidFill>
              <a:round/>
            </a:ln>
            <a:effectLst/>
          </c:spPr>
          <c:marker>
            <c:symbol val="none"/>
          </c:marker>
          <c:val>
            <c:numRef>
              <c:f>Feuil1!$D$30:$E$30</c:f>
              <c:numCache>
                <c:formatCode>General</c:formatCode>
                <c:ptCount val="2"/>
                <c:pt idx="0">
                  <c:v>10</c:v>
                </c:pt>
                <c:pt idx="1">
                  <c:v>5</c:v>
                </c:pt>
              </c:numCache>
            </c:numRef>
          </c:val>
          <c:smooth val="0"/>
          <c:extLst xmlns:c16r2="http://schemas.microsoft.com/office/drawing/2015/06/chart">
            <c:ext xmlns:c16="http://schemas.microsoft.com/office/drawing/2014/chart" uri="{C3380CC4-5D6E-409C-BE32-E72D297353CC}">
              <c16:uniqueId val="{0000001C-A92A-4934-A6C7-4176C994B00A}"/>
            </c:ext>
          </c:extLst>
        </c:ser>
        <c:ser>
          <c:idx val="29"/>
          <c:order val="29"/>
          <c:spPr>
            <a:ln w="28575" cap="rnd">
              <a:solidFill>
                <a:schemeClr val="accent6">
                  <a:lumMod val="60000"/>
                  <a:lumOff val="40000"/>
                </a:schemeClr>
              </a:solidFill>
              <a:round/>
            </a:ln>
            <a:effectLst/>
          </c:spPr>
          <c:marker>
            <c:symbol val="none"/>
          </c:marker>
          <c:val>
            <c:numRef>
              <c:f>Feuil1!$D$31:$E$31</c:f>
              <c:numCache>
                <c:formatCode>General</c:formatCode>
                <c:ptCount val="2"/>
                <c:pt idx="0">
                  <c:v>10</c:v>
                </c:pt>
                <c:pt idx="1">
                  <c:v>1</c:v>
                </c:pt>
              </c:numCache>
            </c:numRef>
          </c:val>
          <c:smooth val="0"/>
          <c:extLst xmlns:c16r2="http://schemas.microsoft.com/office/drawing/2015/06/chart">
            <c:ext xmlns:c16="http://schemas.microsoft.com/office/drawing/2014/chart" uri="{C3380CC4-5D6E-409C-BE32-E72D297353CC}">
              <c16:uniqueId val="{0000001D-A92A-4934-A6C7-4176C994B00A}"/>
            </c:ext>
          </c:extLst>
        </c:ser>
        <c:ser>
          <c:idx val="30"/>
          <c:order val="30"/>
          <c:spPr>
            <a:ln w="28575" cap="rnd">
              <a:solidFill>
                <a:schemeClr val="accent1">
                  <a:lumMod val="50000"/>
                </a:schemeClr>
              </a:solidFill>
              <a:round/>
            </a:ln>
            <a:effectLst/>
          </c:spPr>
          <c:marker>
            <c:symbol val="none"/>
          </c:marker>
          <c:val>
            <c:numRef>
              <c:f>Feuil1!$D$32:$E$32</c:f>
              <c:numCache>
                <c:formatCode>General</c:formatCode>
                <c:ptCount val="2"/>
                <c:pt idx="0">
                  <c:v>5</c:v>
                </c:pt>
                <c:pt idx="1">
                  <c:v>2</c:v>
                </c:pt>
              </c:numCache>
            </c:numRef>
          </c:val>
          <c:smooth val="0"/>
          <c:extLst xmlns:c16r2="http://schemas.microsoft.com/office/drawing/2015/06/chart">
            <c:ext xmlns:c16="http://schemas.microsoft.com/office/drawing/2014/chart" uri="{C3380CC4-5D6E-409C-BE32-E72D297353CC}">
              <c16:uniqueId val="{0000001E-A92A-4934-A6C7-4176C994B00A}"/>
            </c:ext>
          </c:extLst>
        </c:ser>
        <c:ser>
          <c:idx val="31"/>
          <c:order val="31"/>
          <c:spPr>
            <a:ln w="76200" cap="rnd">
              <a:solidFill>
                <a:schemeClr val="accent2">
                  <a:lumMod val="50000"/>
                </a:schemeClr>
              </a:solidFill>
              <a:round/>
            </a:ln>
            <a:effectLst/>
          </c:spPr>
          <c:marker>
            <c:symbol val="none"/>
          </c:marker>
          <c:val>
            <c:numRef>
              <c:f>Feuil1!$D$33:$E$33</c:f>
              <c:numCache>
                <c:formatCode>General</c:formatCode>
                <c:ptCount val="2"/>
                <c:pt idx="0">
                  <c:v>8.9677419354838701</c:v>
                </c:pt>
                <c:pt idx="1">
                  <c:v>3.774193548387097</c:v>
                </c:pt>
              </c:numCache>
            </c:numRef>
          </c:val>
          <c:smooth val="0"/>
          <c:extLst xmlns:c16r2="http://schemas.microsoft.com/office/drawing/2015/06/chart">
            <c:ext xmlns:c16="http://schemas.microsoft.com/office/drawing/2014/chart" uri="{C3380CC4-5D6E-409C-BE32-E72D297353CC}">
              <c16:uniqueId val="{0000001F-A92A-4934-A6C7-4176C994B00A}"/>
            </c:ext>
          </c:extLst>
        </c:ser>
        <c:dLbls>
          <c:showLegendKey val="0"/>
          <c:showVal val="0"/>
          <c:showCatName val="0"/>
          <c:showSerName val="0"/>
          <c:showPercent val="0"/>
          <c:showBubbleSize val="0"/>
        </c:dLbls>
        <c:smooth val="0"/>
        <c:axId val="278027392"/>
        <c:axId val="278027784"/>
      </c:lineChart>
      <c:catAx>
        <c:axId val="278027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78027784"/>
        <c:crosses val="autoZero"/>
        <c:auto val="1"/>
        <c:lblAlgn val="ctr"/>
        <c:lblOffset val="100"/>
        <c:noMultiLvlLbl val="0"/>
      </c:catAx>
      <c:valAx>
        <c:axId val="278027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78027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719DEF0-F672-DD9C-696F-5B8706B80FF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0913DC39-F8E0-5691-13AD-2D5EFD31FE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A9CE2263-27B6-560B-0366-DD6AD9340971}"/>
              </a:ext>
            </a:extLst>
          </p:cNvPr>
          <p:cNvSpPr>
            <a:spLocks noGrp="1"/>
          </p:cNvSpPr>
          <p:nvPr>
            <p:ph type="dt" sz="half" idx="10"/>
          </p:nvPr>
        </p:nvSpPr>
        <p:spPr/>
        <p:txBody>
          <a:bodyPr/>
          <a:lstStyle/>
          <a:p>
            <a:fld id="{BD4885E6-D0D2-40A4-AF34-6ABDB5984731}" type="datetimeFigureOut">
              <a:rPr lang="fr-FR" smtClean="0"/>
              <a:t>08/04/2024</a:t>
            </a:fld>
            <a:endParaRPr lang="fr-FR"/>
          </a:p>
        </p:txBody>
      </p:sp>
      <p:sp>
        <p:nvSpPr>
          <p:cNvPr id="5" name="Espace réservé du pied de page 4">
            <a:extLst>
              <a:ext uri="{FF2B5EF4-FFF2-40B4-BE49-F238E27FC236}">
                <a16:creationId xmlns:a16="http://schemas.microsoft.com/office/drawing/2014/main" xmlns="" id="{816D61F9-125E-D1EF-D734-227232BE9D0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490CF16F-3C32-AFBB-EA67-F3701DA894AE}"/>
              </a:ext>
            </a:extLst>
          </p:cNvPr>
          <p:cNvSpPr>
            <a:spLocks noGrp="1"/>
          </p:cNvSpPr>
          <p:nvPr>
            <p:ph type="sldNum" sz="quarter" idx="12"/>
          </p:nvPr>
        </p:nvSpPr>
        <p:spPr/>
        <p:txBody>
          <a:bodyPr/>
          <a:lstStyle/>
          <a:p>
            <a:fld id="{8BE4C420-896E-48D7-8C02-34942575ED12}" type="slidenum">
              <a:rPr lang="fr-FR" smtClean="0"/>
              <a:t>‹N°›</a:t>
            </a:fld>
            <a:endParaRPr lang="fr-FR"/>
          </a:p>
        </p:txBody>
      </p:sp>
    </p:spTree>
    <p:extLst>
      <p:ext uri="{BB962C8B-B14F-4D97-AF65-F5344CB8AC3E}">
        <p14:creationId xmlns:p14="http://schemas.microsoft.com/office/powerpoint/2010/main" val="38744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81CF47E-F8A5-BBB5-B883-9BB170E761C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396CA4D0-FF0A-E92B-7738-C7896A83557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83DFAAD-3DFA-C21E-E294-1A72709EB71E}"/>
              </a:ext>
            </a:extLst>
          </p:cNvPr>
          <p:cNvSpPr>
            <a:spLocks noGrp="1"/>
          </p:cNvSpPr>
          <p:nvPr>
            <p:ph type="dt" sz="half" idx="10"/>
          </p:nvPr>
        </p:nvSpPr>
        <p:spPr/>
        <p:txBody>
          <a:bodyPr/>
          <a:lstStyle/>
          <a:p>
            <a:fld id="{BD4885E6-D0D2-40A4-AF34-6ABDB5984731}" type="datetimeFigureOut">
              <a:rPr lang="fr-FR" smtClean="0"/>
              <a:t>08/04/2024</a:t>
            </a:fld>
            <a:endParaRPr lang="fr-FR"/>
          </a:p>
        </p:txBody>
      </p:sp>
      <p:sp>
        <p:nvSpPr>
          <p:cNvPr id="5" name="Espace réservé du pied de page 4">
            <a:extLst>
              <a:ext uri="{FF2B5EF4-FFF2-40B4-BE49-F238E27FC236}">
                <a16:creationId xmlns:a16="http://schemas.microsoft.com/office/drawing/2014/main" xmlns="" id="{58FD4505-586A-65E3-DF9F-46F62704A7E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874AC56-8492-5DD8-D4EC-151CBC8E85C5}"/>
              </a:ext>
            </a:extLst>
          </p:cNvPr>
          <p:cNvSpPr>
            <a:spLocks noGrp="1"/>
          </p:cNvSpPr>
          <p:nvPr>
            <p:ph type="sldNum" sz="quarter" idx="12"/>
          </p:nvPr>
        </p:nvSpPr>
        <p:spPr/>
        <p:txBody>
          <a:bodyPr/>
          <a:lstStyle/>
          <a:p>
            <a:fld id="{8BE4C420-896E-48D7-8C02-34942575ED12}" type="slidenum">
              <a:rPr lang="fr-FR" smtClean="0"/>
              <a:t>‹N°›</a:t>
            </a:fld>
            <a:endParaRPr lang="fr-FR"/>
          </a:p>
        </p:txBody>
      </p:sp>
    </p:spTree>
    <p:extLst>
      <p:ext uri="{BB962C8B-B14F-4D97-AF65-F5344CB8AC3E}">
        <p14:creationId xmlns:p14="http://schemas.microsoft.com/office/powerpoint/2010/main" val="368322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D5F9633C-1124-A6F9-F1C3-1DD6DAA90C4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219CEE1A-2C6D-E9C8-ABB9-B68CAE8967F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7941771B-7F67-2448-CB41-1812408F2380}"/>
              </a:ext>
            </a:extLst>
          </p:cNvPr>
          <p:cNvSpPr>
            <a:spLocks noGrp="1"/>
          </p:cNvSpPr>
          <p:nvPr>
            <p:ph type="dt" sz="half" idx="10"/>
          </p:nvPr>
        </p:nvSpPr>
        <p:spPr/>
        <p:txBody>
          <a:bodyPr/>
          <a:lstStyle/>
          <a:p>
            <a:fld id="{BD4885E6-D0D2-40A4-AF34-6ABDB5984731}" type="datetimeFigureOut">
              <a:rPr lang="fr-FR" smtClean="0"/>
              <a:t>08/04/2024</a:t>
            </a:fld>
            <a:endParaRPr lang="fr-FR"/>
          </a:p>
        </p:txBody>
      </p:sp>
      <p:sp>
        <p:nvSpPr>
          <p:cNvPr id="5" name="Espace réservé du pied de page 4">
            <a:extLst>
              <a:ext uri="{FF2B5EF4-FFF2-40B4-BE49-F238E27FC236}">
                <a16:creationId xmlns:a16="http://schemas.microsoft.com/office/drawing/2014/main" xmlns="" id="{D06029B5-38BE-C72F-E98D-1AEC2D704E4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633322D4-BE81-C9A9-DFF4-C5BB46A6F526}"/>
              </a:ext>
            </a:extLst>
          </p:cNvPr>
          <p:cNvSpPr>
            <a:spLocks noGrp="1"/>
          </p:cNvSpPr>
          <p:nvPr>
            <p:ph type="sldNum" sz="quarter" idx="12"/>
          </p:nvPr>
        </p:nvSpPr>
        <p:spPr/>
        <p:txBody>
          <a:bodyPr/>
          <a:lstStyle/>
          <a:p>
            <a:fld id="{8BE4C420-896E-48D7-8C02-34942575ED12}" type="slidenum">
              <a:rPr lang="fr-FR" smtClean="0"/>
              <a:t>‹N°›</a:t>
            </a:fld>
            <a:endParaRPr lang="fr-FR"/>
          </a:p>
        </p:txBody>
      </p:sp>
    </p:spTree>
    <p:extLst>
      <p:ext uri="{BB962C8B-B14F-4D97-AF65-F5344CB8AC3E}">
        <p14:creationId xmlns:p14="http://schemas.microsoft.com/office/powerpoint/2010/main" val="248434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D2C1845-F3E5-B24A-E070-FA68C595BD5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9A784F27-387B-2EE9-7820-91BE5D1B084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E2033C29-7D90-4D78-AE89-00C3FD763356}"/>
              </a:ext>
            </a:extLst>
          </p:cNvPr>
          <p:cNvSpPr>
            <a:spLocks noGrp="1"/>
          </p:cNvSpPr>
          <p:nvPr>
            <p:ph type="dt" sz="half" idx="10"/>
          </p:nvPr>
        </p:nvSpPr>
        <p:spPr/>
        <p:txBody>
          <a:bodyPr/>
          <a:lstStyle/>
          <a:p>
            <a:fld id="{BD4885E6-D0D2-40A4-AF34-6ABDB5984731}" type="datetimeFigureOut">
              <a:rPr lang="fr-FR" smtClean="0"/>
              <a:t>08/04/2024</a:t>
            </a:fld>
            <a:endParaRPr lang="fr-FR"/>
          </a:p>
        </p:txBody>
      </p:sp>
      <p:sp>
        <p:nvSpPr>
          <p:cNvPr id="5" name="Espace réservé du pied de page 4">
            <a:extLst>
              <a:ext uri="{FF2B5EF4-FFF2-40B4-BE49-F238E27FC236}">
                <a16:creationId xmlns:a16="http://schemas.microsoft.com/office/drawing/2014/main" xmlns="" id="{E1F58323-9E2F-DD4A-27D4-CEABC9F1484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9610CB9B-9BDA-323A-09E5-32324921A4FB}"/>
              </a:ext>
            </a:extLst>
          </p:cNvPr>
          <p:cNvSpPr>
            <a:spLocks noGrp="1"/>
          </p:cNvSpPr>
          <p:nvPr>
            <p:ph type="sldNum" sz="quarter" idx="12"/>
          </p:nvPr>
        </p:nvSpPr>
        <p:spPr/>
        <p:txBody>
          <a:bodyPr/>
          <a:lstStyle/>
          <a:p>
            <a:fld id="{8BE4C420-896E-48D7-8C02-34942575ED12}" type="slidenum">
              <a:rPr lang="fr-FR" smtClean="0"/>
              <a:t>‹N°›</a:t>
            </a:fld>
            <a:endParaRPr lang="fr-FR"/>
          </a:p>
        </p:txBody>
      </p:sp>
    </p:spTree>
    <p:extLst>
      <p:ext uri="{BB962C8B-B14F-4D97-AF65-F5344CB8AC3E}">
        <p14:creationId xmlns:p14="http://schemas.microsoft.com/office/powerpoint/2010/main" val="3507868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86AB11A-3481-92D4-6781-CD371FACB6D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3297AA42-5E08-1FB7-5C58-4D24EE0A34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80302B42-4B6B-E382-217F-D4CD748972F3}"/>
              </a:ext>
            </a:extLst>
          </p:cNvPr>
          <p:cNvSpPr>
            <a:spLocks noGrp="1"/>
          </p:cNvSpPr>
          <p:nvPr>
            <p:ph type="dt" sz="half" idx="10"/>
          </p:nvPr>
        </p:nvSpPr>
        <p:spPr/>
        <p:txBody>
          <a:bodyPr/>
          <a:lstStyle/>
          <a:p>
            <a:fld id="{BD4885E6-D0D2-40A4-AF34-6ABDB5984731}" type="datetimeFigureOut">
              <a:rPr lang="fr-FR" smtClean="0"/>
              <a:t>08/04/2024</a:t>
            </a:fld>
            <a:endParaRPr lang="fr-FR"/>
          </a:p>
        </p:txBody>
      </p:sp>
      <p:sp>
        <p:nvSpPr>
          <p:cNvPr id="5" name="Espace réservé du pied de page 4">
            <a:extLst>
              <a:ext uri="{FF2B5EF4-FFF2-40B4-BE49-F238E27FC236}">
                <a16:creationId xmlns:a16="http://schemas.microsoft.com/office/drawing/2014/main" xmlns="" id="{6B48C2F2-04BE-2046-1B37-A64970382FB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F8C3A15A-5819-3D28-952F-8D2B8B0ABCE2}"/>
              </a:ext>
            </a:extLst>
          </p:cNvPr>
          <p:cNvSpPr>
            <a:spLocks noGrp="1"/>
          </p:cNvSpPr>
          <p:nvPr>
            <p:ph type="sldNum" sz="quarter" idx="12"/>
          </p:nvPr>
        </p:nvSpPr>
        <p:spPr/>
        <p:txBody>
          <a:bodyPr/>
          <a:lstStyle/>
          <a:p>
            <a:fld id="{8BE4C420-896E-48D7-8C02-34942575ED12}" type="slidenum">
              <a:rPr lang="fr-FR" smtClean="0"/>
              <a:t>‹N°›</a:t>
            </a:fld>
            <a:endParaRPr lang="fr-FR"/>
          </a:p>
        </p:txBody>
      </p:sp>
    </p:spTree>
    <p:extLst>
      <p:ext uri="{BB962C8B-B14F-4D97-AF65-F5344CB8AC3E}">
        <p14:creationId xmlns:p14="http://schemas.microsoft.com/office/powerpoint/2010/main" val="104787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3CD2B94-0EE9-8F74-C804-653B5D9C0AB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39F8A171-AC9A-05BA-7E60-922086FF1DF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D3E7DC21-9E76-3344-F664-237B5E34839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DD31A87B-1A33-58EB-B21E-898A7004B70A}"/>
              </a:ext>
            </a:extLst>
          </p:cNvPr>
          <p:cNvSpPr>
            <a:spLocks noGrp="1"/>
          </p:cNvSpPr>
          <p:nvPr>
            <p:ph type="dt" sz="half" idx="10"/>
          </p:nvPr>
        </p:nvSpPr>
        <p:spPr/>
        <p:txBody>
          <a:bodyPr/>
          <a:lstStyle/>
          <a:p>
            <a:fld id="{BD4885E6-D0D2-40A4-AF34-6ABDB5984731}" type="datetimeFigureOut">
              <a:rPr lang="fr-FR" smtClean="0"/>
              <a:t>08/04/2024</a:t>
            </a:fld>
            <a:endParaRPr lang="fr-FR"/>
          </a:p>
        </p:txBody>
      </p:sp>
      <p:sp>
        <p:nvSpPr>
          <p:cNvPr id="6" name="Espace réservé du pied de page 5">
            <a:extLst>
              <a:ext uri="{FF2B5EF4-FFF2-40B4-BE49-F238E27FC236}">
                <a16:creationId xmlns:a16="http://schemas.microsoft.com/office/drawing/2014/main" xmlns="" id="{1CF4ED2F-463E-B108-E0FF-1AEFB59E477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731B0BBD-B222-8301-9C87-35B507E7F3EA}"/>
              </a:ext>
            </a:extLst>
          </p:cNvPr>
          <p:cNvSpPr>
            <a:spLocks noGrp="1"/>
          </p:cNvSpPr>
          <p:nvPr>
            <p:ph type="sldNum" sz="quarter" idx="12"/>
          </p:nvPr>
        </p:nvSpPr>
        <p:spPr/>
        <p:txBody>
          <a:bodyPr/>
          <a:lstStyle/>
          <a:p>
            <a:fld id="{8BE4C420-896E-48D7-8C02-34942575ED12}" type="slidenum">
              <a:rPr lang="fr-FR" smtClean="0"/>
              <a:t>‹N°›</a:t>
            </a:fld>
            <a:endParaRPr lang="fr-FR"/>
          </a:p>
        </p:txBody>
      </p:sp>
    </p:spTree>
    <p:extLst>
      <p:ext uri="{BB962C8B-B14F-4D97-AF65-F5344CB8AC3E}">
        <p14:creationId xmlns:p14="http://schemas.microsoft.com/office/powerpoint/2010/main" val="375281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F14E6A0-4328-2444-E74F-54536D385DA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8FA8E38B-E584-0777-104D-5282A506A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832A6751-5FB1-AD9E-C033-A06E15BEC45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2817E088-7D24-81CF-012F-79672C0CBB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47C64CF5-8495-5BB9-5CA8-632D80AFC1D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F0EFEC14-AB1D-8FD8-2493-0151D6F46B8F}"/>
              </a:ext>
            </a:extLst>
          </p:cNvPr>
          <p:cNvSpPr>
            <a:spLocks noGrp="1"/>
          </p:cNvSpPr>
          <p:nvPr>
            <p:ph type="dt" sz="half" idx="10"/>
          </p:nvPr>
        </p:nvSpPr>
        <p:spPr/>
        <p:txBody>
          <a:bodyPr/>
          <a:lstStyle/>
          <a:p>
            <a:fld id="{BD4885E6-D0D2-40A4-AF34-6ABDB5984731}" type="datetimeFigureOut">
              <a:rPr lang="fr-FR" smtClean="0"/>
              <a:t>08/04/2024</a:t>
            </a:fld>
            <a:endParaRPr lang="fr-FR"/>
          </a:p>
        </p:txBody>
      </p:sp>
      <p:sp>
        <p:nvSpPr>
          <p:cNvPr id="8" name="Espace réservé du pied de page 7">
            <a:extLst>
              <a:ext uri="{FF2B5EF4-FFF2-40B4-BE49-F238E27FC236}">
                <a16:creationId xmlns:a16="http://schemas.microsoft.com/office/drawing/2014/main" xmlns="" id="{9315F14D-46C0-C67B-D551-C251DAF206E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3576807D-2536-1754-4F4A-82D3FDF37C72}"/>
              </a:ext>
            </a:extLst>
          </p:cNvPr>
          <p:cNvSpPr>
            <a:spLocks noGrp="1"/>
          </p:cNvSpPr>
          <p:nvPr>
            <p:ph type="sldNum" sz="quarter" idx="12"/>
          </p:nvPr>
        </p:nvSpPr>
        <p:spPr/>
        <p:txBody>
          <a:bodyPr/>
          <a:lstStyle/>
          <a:p>
            <a:fld id="{8BE4C420-896E-48D7-8C02-34942575ED12}" type="slidenum">
              <a:rPr lang="fr-FR" smtClean="0"/>
              <a:t>‹N°›</a:t>
            </a:fld>
            <a:endParaRPr lang="fr-FR"/>
          </a:p>
        </p:txBody>
      </p:sp>
    </p:spTree>
    <p:extLst>
      <p:ext uri="{BB962C8B-B14F-4D97-AF65-F5344CB8AC3E}">
        <p14:creationId xmlns:p14="http://schemas.microsoft.com/office/powerpoint/2010/main" val="424132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ED512B7-AAC3-1E2D-DCF6-46D146AD409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C127ED72-42C9-6BDC-082A-15867C726C09}"/>
              </a:ext>
            </a:extLst>
          </p:cNvPr>
          <p:cNvSpPr>
            <a:spLocks noGrp="1"/>
          </p:cNvSpPr>
          <p:nvPr>
            <p:ph type="dt" sz="half" idx="10"/>
          </p:nvPr>
        </p:nvSpPr>
        <p:spPr/>
        <p:txBody>
          <a:bodyPr/>
          <a:lstStyle/>
          <a:p>
            <a:fld id="{BD4885E6-D0D2-40A4-AF34-6ABDB5984731}" type="datetimeFigureOut">
              <a:rPr lang="fr-FR" smtClean="0"/>
              <a:t>08/04/2024</a:t>
            </a:fld>
            <a:endParaRPr lang="fr-FR"/>
          </a:p>
        </p:txBody>
      </p:sp>
      <p:sp>
        <p:nvSpPr>
          <p:cNvPr id="4" name="Espace réservé du pied de page 3">
            <a:extLst>
              <a:ext uri="{FF2B5EF4-FFF2-40B4-BE49-F238E27FC236}">
                <a16:creationId xmlns:a16="http://schemas.microsoft.com/office/drawing/2014/main" xmlns="" id="{77F2608E-411B-EF1F-E131-82AFCFB1C03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CE57ADC6-2963-7AFE-96AE-2FCDD9707E52}"/>
              </a:ext>
            </a:extLst>
          </p:cNvPr>
          <p:cNvSpPr>
            <a:spLocks noGrp="1"/>
          </p:cNvSpPr>
          <p:nvPr>
            <p:ph type="sldNum" sz="quarter" idx="12"/>
          </p:nvPr>
        </p:nvSpPr>
        <p:spPr/>
        <p:txBody>
          <a:bodyPr/>
          <a:lstStyle/>
          <a:p>
            <a:fld id="{8BE4C420-896E-48D7-8C02-34942575ED12}" type="slidenum">
              <a:rPr lang="fr-FR" smtClean="0"/>
              <a:t>‹N°›</a:t>
            </a:fld>
            <a:endParaRPr lang="fr-FR"/>
          </a:p>
        </p:txBody>
      </p:sp>
    </p:spTree>
    <p:extLst>
      <p:ext uri="{BB962C8B-B14F-4D97-AF65-F5344CB8AC3E}">
        <p14:creationId xmlns:p14="http://schemas.microsoft.com/office/powerpoint/2010/main" val="221783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D268515C-CB73-3C09-0195-78BA06B8D8AE}"/>
              </a:ext>
            </a:extLst>
          </p:cNvPr>
          <p:cNvSpPr>
            <a:spLocks noGrp="1"/>
          </p:cNvSpPr>
          <p:nvPr>
            <p:ph type="dt" sz="half" idx="10"/>
          </p:nvPr>
        </p:nvSpPr>
        <p:spPr/>
        <p:txBody>
          <a:bodyPr/>
          <a:lstStyle/>
          <a:p>
            <a:fld id="{BD4885E6-D0D2-40A4-AF34-6ABDB5984731}" type="datetimeFigureOut">
              <a:rPr lang="fr-FR" smtClean="0"/>
              <a:t>08/04/2024</a:t>
            </a:fld>
            <a:endParaRPr lang="fr-FR"/>
          </a:p>
        </p:txBody>
      </p:sp>
      <p:sp>
        <p:nvSpPr>
          <p:cNvPr id="3" name="Espace réservé du pied de page 2">
            <a:extLst>
              <a:ext uri="{FF2B5EF4-FFF2-40B4-BE49-F238E27FC236}">
                <a16:creationId xmlns:a16="http://schemas.microsoft.com/office/drawing/2014/main" xmlns="" id="{24B2A581-6E27-130E-06EB-34224C958FA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8A536798-6E20-955F-2605-D5FFC16D0608}"/>
              </a:ext>
            </a:extLst>
          </p:cNvPr>
          <p:cNvSpPr>
            <a:spLocks noGrp="1"/>
          </p:cNvSpPr>
          <p:nvPr>
            <p:ph type="sldNum" sz="quarter" idx="12"/>
          </p:nvPr>
        </p:nvSpPr>
        <p:spPr/>
        <p:txBody>
          <a:bodyPr/>
          <a:lstStyle/>
          <a:p>
            <a:fld id="{8BE4C420-896E-48D7-8C02-34942575ED12}" type="slidenum">
              <a:rPr lang="fr-FR" smtClean="0"/>
              <a:t>‹N°›</a:t>
            </a:fld>
            <a:endParaRPr lang="fr-FR"/>
          </a:p>
        </p:txBody>
      </p:sp>
    </p:spTree>
    <p:extLst>
      <p:ext uri="{BB962C8B-B14F-4D97-AF65-F5344CB8AC3E}">
        <p14:creationId xmlns:p14="http://schemas.microsoft.com/office/powerpoint/2010/main" val="2317157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A897A31-6FC2-A6F4-BB64-E694EA02A36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279BE689-282C-39B9-E43A-3EDA3B1AA4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3EA994DB-6E9E-FA8A-DB87-CE92010671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58CF2882-159D-9073-D044-8BAD0C1BA290}"/>
              </a:ext>
            </a:extLst>
          </p:cNvPr>
          <p:cNvSpPr>
            <a:spLocks noGrp="1"/>
          </p:cNvSpPr>
          <p:nvPr>
            <p:ph type="dt" sz="half" idx="10"/>
          </p:nvPr>
        </p:nvSpPr>
        <p:spPr/>
        <p:txBody>
          <a:bodyPr/>
          <a:lstStyle/>
          <a:p>
            <a:fld id="{BD4885E6-D0D2-40A4-AF34-6ABDB5984731}" type="datetimeFigureOut">
              <a:rPr lang="fr-FR" smtClean="0"/>
              <a:t>08/04/2024</a:t>
            </a:fld>
            <a:endParaRPr lang="fr-FR"/>
          </a:p>
        </p:txBody>
      </p:sp>
      <p:sp>
        <p:nvSpPr>
          <p:cNvPr id="6" name="Espace réservé du pied de page 5">
            <a:extLst>
              <a:ext uri="{FF2B5EF4-FFF2-40B4-BE49-F238E27FC236}">
                <a16:creationId xmlns:a16="http://schemas.microsoft.com/office/drawing/2014/main" xmlns="" id="{1B090186-EAF3-7854-B100-7DBCA4FCB45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5960373A-06C9-1DD7-FDE6-D083B01CCA05}"/>
              </a:ext>
            </a:extLst>
          </p:cNvPr>
          <p:cNvSpPr>
            <a:spLocks noGrp="1"/>
          </p:cNvSpPr>
          <p:nvPr>
            <p:ph type="sldNum" sz="quarter" idx="12"/>
          </p:nvPr>
        </p:nvSpPr>
        <p:spPr/>
        <p:txBody>
          <a:bodyPr/>
          <a:lstStyle/>
          <a:p>
            <a:fld id="{8BE4C420-896E-48D7-8C02-34942575ED12}" type="slidenum">
              <a:rPr lang="fr-FR" smtClean="0"/>
              <a:t>‹N°›</a:t>
            </a:fld>
            <a:endParaRPr lang="fr-FR"/>
          </a:p>
        </p:txBody>
      </p:sp>
    </p:spTree>
    <p:extLst>
      <p:ext uri="{BB962C8B-B14F-4D97-AF65-F5344CB8AC3E}">
        <p14:creationId xmlns:p14="http://schemas.microsoft.com/office/powerpoint/2010/main" val="2515811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9096097-3141-09B9-DACE-D71DA2D142A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1DEB4866-F056-ABA1-88C9-889B8E06F2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57F2AA89-40B0-DA8C-9ECB-3D1DB42338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FAD606A8-DE70-B7AE-E0EB-663578D3F7B7}"/>
              </a:ext>
            </a:extLst>
          </p:cNvPr>
          <p:cNvSpPr>
            <a:spLocks noGrp="1"/>
          </p:cNvSpPr>
          <p:nvPr>
            <p:ph type="dt" sz="half" idx="10"/>
          </p:nvPr>
        </p:nvSpPr>
        <p:spPr/>
        <p:txBody>
          <a:bodyPr/>
          <a:lstStyle/>
          <a:p>
            <a:fld id="{BD4885E6-D0D2-40A4-AF34-6ABDB5984731}" type="datetimeFigureOut">
              <a:rPr lang="fr-FR" smtClean="0"/>
              <a:t>08/04/2024</a:t>
            </a:fld>
            <a:endParaRPr lang="fr-FR"/>
          </a:p>
        </p:txBody>
      </p:sp>
      <p:sp>
        <p:nvSpPr>
          <p:cNvPr id="6" name="Espace réservé du pied de page 5">
            <a:extLst>
              <a:ext uri="{FF2B5EF4-FFF2-40B4-BE49-F238E27FC236}">
                <a16:creationId xmlns:a16="http://schemas.microsoft.com/office/drawing/2014/main" xmlns="" id="{70F79173-1A40-456A-F32E-8E7FE2E8A98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B93BFF98-E453-AC67-D442-AD16ACAF05CE}"/>
              </a:ext>
            </a:extLst>
          </p:cNvPr>
          <p:cNvSpPr>
            <a:spLocks noGrp="1"/>
          </p:cNvSpPr>
          <p:nvPr>
            <p:ph type="sldNum" sz="quarter" idx="12"/>
          </p:nvPr>
        </p:nvSpPr>
        <p:spPr/>
        <p:txBody>
          <a:bodyPr/>
          <a:lstStyle/>
          <a:p>
            <a:fld id="{8BE4C420-896E-48D7-8C02-34942575ED12}" type="slidenum">
              <a:rPr lang="fr-FR" smtClean="0"/>
              <a:t>‹N°›</a:t>
            </a:fld>
            <a:endParaRPr lang="fr-FR"/>
          </a:p>
        </p:txBody>
      </p:sp>
    </p:spTree>
    <p:extLst>
      <p:ext uri="{BB962C8B-B14F-4D97-AF65-F5344CB8AC3E}">
        <p14:creationId xmlns:p14="http://schemas.microsoft.com/office/powerpoint/2010/main" val="3135573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6DBA76A7-F439-0B15-55D8-B5D6E2809E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10D1A519-B478-7658-8A25-699748E5FD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CB3407E5-3C29-656D-2E6E-983455D303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885E6-D0D2-40A4-AF34-6ABDB5984731}" type="datetimeFigureOut">
              <a:rPr lang="fr-FR" smtClean="0"/>
              <a:t>08/04/2024</a:t>
            </a:fld>
            <a:endParaRPr lang="fr-FR"/>
          </a:p>
        </p:txBody>
      </p:sp>
      <p:sp>
        <p:nvSpPr>
          <p:cNvPr id="5" name="Espace réservé du pied de page 4">
            <a:extLst>
              <a:ext uri="{FF2B5EF4-FFF2-40B4-BE49-F238E27FC236}">
                <a16:creationId xmlns:a16="http://schemas.microsoft.com/office/drawing/2014/main" xmlns="" id="{0FCB58C8-AD56-96AE-BFA6-EDA2661627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35A76FDE-546F-3EE9-4801-60CF48692B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4C420-896E-48D7-8C02-34942575ED12}" type="slidenum">
              <a:rPr lang="fr-FR" smtClean="0"/>
              <a:t>‹N°›</a:t>
            </a:fld>
            <a:endParaRPr lang="fr-FR"/>
          </a:p>
        </p:txBody>
      </p:sp>
    </p:spTree>
    <p:extLst>
      <p:ext uri="{BB962C8B-B14F-4D97-AF65-F5344CB8AC3E}">
        <p14:creationId xmlns:p14="http://schemas.microsoft.com/office/powerpoint/2010/main" val="3258452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A769AA5-BEED-95C1-6989-4BBBB11D90F1}"/>
              </a:ext>
            </a:extLst>
          </p:cNvPr>
          <p:cNvSpPr>
            <a:spLocks noGrp="1"/>
          </p:cNvSpPr>
          <p:nvPr>
            <p:ph type="ctrTitle"/>
          </p:nvPr>
        </p:nvSpPr>
        <p:spPr>
          <a:xfrm>
            <a:off x="1524000" y="2213113"/>
            <a:ext cx="9144000" cy="1296850"/>
          </a:xfrm>
        </p:spPr>
        <p:txBody>
          <a:bodyPr>
            <a:normAutofit fontScale="90000"/>
          </a:bodyPr>
          <a:lstStyle/>
          <a:p>
            <a:r>
              <a:rPr lang="fr-FR" dirty="0"/>
              <a:t>5 ans de groupes d’EMDR</a:t>
            </a:r>
            <a:br>
              <a:rPr lang="fr-FR" dirty="0"/>
            </a:br>
            <a:r>
              <a:rPr lang="fr-FR" sz="4000" dirty="0"/>
              <a:t>à </a:t>
            </a:r>
            <a:r>
              <a:rPr lang="fr-FR" sz="4000" dirty="0" err="1"/>
              <a:t>PasserElles</a:t>
            </a:r>
            <a:r>
              <a:rPr lang="fr-FR" sz="4000" dirty="0"/>
              <a:t> Buissonnières</a:t>
            </a:r>
          </a:p>
        </p:txBody>
      </p:sp>
      <p:sp>
        <p:nvSpPr>
          <p:cNvPr id="3" name="Sous-titre 2">
            <a:extLst>
              <a:ext uri="{FF2B5EF4-FFF2-40B4-BE49-F238E27FC236}">
                <a16:creationId xmlns:a16="http://schemas.microsoft.com/office/drawing/2014/main" xmlns="" id="{59DE4446-88D4-C1F3-F006-BB40408C26EA}"/>
              </a:ext>
            </a:extLst>
          </p:cNvPr>
          <p:cNvSpPr>
            <a:spLocks noGrp="1"/>
          </p:cNvSpPr>
          <p:nvPr>
            <p:ph type="subTitle" idx="1"/>
          </p:nvPr>
        </p:nvSpPr>
        <p:spPr>
          <a:xfrm flipV="1">
            <a:off x="1643270" y="5257799"/>
            <a:ext cx="9024730" cy="241853"/>
          </a:xfrm>
        </p:spPr>
        <p:txBody>
          <a:bodyPr>
            <a:normAutofit fontScale="55000" lnSpcReduction="20000"/>
          </a:bodyPr>
          <a:lstStyle/>
          <a:p>
            <a:endParaRPr lang="fr-FR" dirty="0"/>
          </a:p>
        </p:txBody>
      </p:sp>
    </p:spTree>
    <p:extLst>
      <p:ext uri="{BB962C8B-B14F-4D97-AF65-F5344CB8AC3E}">
        <p14:creationId xmlns:p14="http://schemas.microsoft.com/office/powerpoint/2010/main" val="934279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D0E30A6-1FD4-EB20-28DC-68D213B99B40}"/>
              </a:ext>
            </a:extLst>
          </p:cNvPr>
          <p:cNvSpPr>
            <a:spLocks noGrp="1"/>
          </p:cNvSpPr>
          <p:nvPr>
            <p:ph type="title"/>
          </p:nvPr>
        </p:nvSpPr>
        <p:spPr/>
        <p:txBody>
          <a:bodyPr/>
          <a:lstStyle/>
          <a:p>
            <a:r>
              <a:rPr lang="fr-FR" dirty="0"/>
              <a:t>Les questions qui viennent </a:t>
            </a:r>
          </a:p>
        </p:txBody>
      </p:sp>
      <p:sp>
        <p:nvSpPr>
          <p:cNvPr id="3" name="Espace réservé du contenu 2">
            <a:extLst>
              <a:ext uri="{FF2B5EF4-FFF2-40B4-BE49-F238E27FC236}">
                <a16:creationId xmlns:a16="http://schemas.microsoft.com/office/drawing/2014/main" xmlns="" id="{D6C6CD57-749E-89CE-FEB4-8805C4096DF8}"/>
              </a:ext>
            </a:extLst>
          </p:cNvPr>
          <p:cNvSpPr>
            <a:spLocks noGrp="1"/>
          </p:cNvSpPr>
          <p:nvPr>
            <p:ph idx="1"/>
          </p:nvPr>
        </p:nvSpPr>
        <p:spPr/>
        <p:txBody>
          <a:bodyPr>
            <a:normAutofit/>
          </a:bodyPr>
          <a:lstStyle/>
          <a:p>
            <a:r>
              <a:rPr lang="fr-FR" dirty="0"/>
              <a:t>Comment être sûre de ne pas nuire?</a:t>
            </a:r>
          </a:p>
          <a:p>
            <a:r>
              <a:rPr lang="fr-FR" dirty="0"/>
              <a:t>Quel niveau de psychoéducation quand les femmes sont si mal?</a:t>
            </a:r>
          </a:p>
          <a:p>
            <a:r>
              <a:rPr lang="fr-FR" dirty="0"/>
              <a:t>L’équilibre ressources  et exposition aux traumatismes pour le TAI : des ressources en plus?</a:t>
            </a:r>
          </a:p>
          <a:p>
            <a:r>
              <a:rPr lang="fr-FR" dirty="0"/>
              <a:t>Comment les engager à faire les exercices entre les séances ?</a:t>
            </a:r>
          </a:p>
          <a:p>
            <a:r>
              <a:rPr lang="fr-FR" dirty="0"/>
              <a:t>Quelle posture pour animer? Quelles sont les qualités requises en plus d’être formée en EMDR?</a:t>
            </a:r>
          </a:p>
          <a:p>
            <a:r>
              <a:rPr lang="fr-FR" dirty="0"/>
              <a:t>Quels liens avec l’équipe de l’association ? Aspect systémique ?</a:t>
            </a:r>
          </a:p>
        </p:txBody>
      </p:sp>
    </p:spTree>
    <p:extLst>
      <p:ext uri="{BB962C8B-B14F-4D97-AF65-F5344CB8AC3E}">
        <p14:creationId xmlns:p14="http://schemas.microsoft.com/office/powerpoint/2010/main" val="3882895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4196594-E686-0D9F-4B2A-FB1B7D344C47}"/>
              </a:ext>
            </a:extLst>
          </p:cNvPr>
          <p:cNvSpPr>
            <a:spLocks noGrp="1"/>
          </p:cNvSpPr>
          <p:nvPr>
            <p:ph type="title"/>
          </p:nvPr>
        </p:nvSpPr>
        <p:spPr/>
        <p:txBody>
          <a:bodyPr/>
          <a:lstStyle/>
          <a:p>
            <a:r>
              <a:rPr lang="fr-FR" dirty="0"/>
              <a:t>Les adaptations </a:t>
            </a:r>
          </a:p>
        </p:txBody>
      </p:sp>
      <p:sp>
        <p:nvSpPr>
          <p:cNvPr id="3" name="Espace réservé du contenu 2">
            <a:extLst>
              <a:ext uri="{FF2B5EF4-FFF2-40B4-BE49-F238E27FC236}">
                <a16:creationId xmlns:a16="http://schemas.microsoft.com/office/drawing/2014/main" xmlns="" id="{13AF03BE-566A-713D-7471-7ECAD44AFCCE}"/>
              </a:ext>
            </a:extLst>
          </p:cNvPr>
          <p:cNvSpPr>
            <a:spLocks noGrp="1"/>
          </p:cNvSpPr>
          <p:nvPr>
            <p:ph idx="1"/>
          </p:nvPr>
        </p:nvSpPr>
        <p:spPr/>
        <p:txBody>
          <a:bodyPr>
            <a:normAutofit fontScale="92500" lnSpcReduction="20000"/>
          </a:bodyPr>
          <a:lstStyle/>
          <a:p>
            <a:r>
              <a:rPr lang="fr-FR" dirty="0"/>
              <a:t>Notre objectif est d’alléger la charge traumatique, de donner des repères pour la vie quotidienne à des femmes ayant des traumatismes complexes</a:t>
            </a:r>
          </a:p>
          <a:p>
            <a:r>
              <a:rPr lang="fr-FR" dirty="0"/>
              <a:t>Le TAI est notre ligne de conduite</a:t>
            </a:r>
          </a:p>
          <a:p>
            <a:r>
              <a:rPr lang="fr-FR" dirty="0"/>
              <a:t>Le  suivi  de groupe est choisi parce que le suivi individuel  est difficile et que les protocoles de groupe sont des protocoles EMDR particulier qui ont fait leur preuve et  permettent une évaluation. </a:t>
            </a:r>
          </a:p>
          <a:p>
            <a:r>
              <a:rPr lang="fr-FR" dirty="0"/>
              <a:t>Cependant au fil du temps j’ai  laissé notre sens clinique et notre expertise ainsi que celles des collègues qui nous ont précédées guider des adaptations.</a:t>
            </a:r>
          </a:p>
          <a:p>
            <a:r>
              <a:rPr lang="fr-FR" dirty="0"/>
              <a:t>Savoir ce que nous faisons et pourquoi nous le faisons </a:t>
            </a:r>
          </a:p>
          <a:p>
            <a:r>
              <a:rPr lang="fr-FR" dirty="0"/>
              <a:t>Adaptations des ressources </a:t>
            </a:r>
          </a:p>
          <a:p>
            <a:r>
              <a:rPr lang="fr-FR" dirty="0"/>
              <a:t>Adaptations du processus</a:t>
            </a:r>
          </a:p>
          <a:p>
            <a:pPr marL="0" indent="0">
              <a:buNone/>
            </a:pPr>
            <a:endParaRPr lang="fr-FR" dirty="0"/>
          </a:p>
        </p:txBody>
      </p:sp>
    </p:spTree>
    <p:extLst>
      <p:ext uri="{BB962C8B-B14F-4D97-AF65-F5344CB8AC3E}">
        <p14:creationId xmlns:p14="http://schemas.microsoft.com/office/powerpoint/2010/main" val="2462549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8194DE-28DB-62FB-EDF8-73418145CF5B}"/>
              </a:ext>
            </a:extLst>
          </p:cNvPr>
          <p:cNvSpPr>
            <a:spLocks noGrp="1"/>
          </p:cNvSpPr>
          <p:nvPr>
            <p:ph type="title"/>
          </p:nvPr>
        </p:nvSpPr>
        <p:spPr>
          <a:xfrm>
            <a:off x="838200" y="365125"/>
            <a:ext cx="10515600" cy="708301"/>
          </a:xfrm>
        </p:spPr>
        <p:txBody>
          <a:bodyPr/>
          <a:lstStyle/>
          <a:p>
            <a:r>
              <a:rPr lang="fr-FR" dirty="0"/>
              <a:t>Quelques adaptations sur  les ressources</a:t>
            </a:r>
          </a:p>
        </p:txBody>
      </p:sp>
      <p:sp>
        <p:nvSpPr>
          <p:cNvPr id="3" name="Espace réservé du contenu 2">
            <a:extLst>
              <a:ext uri="{FF2B5EF4-FFF2-40B4-BE49-F238E27FC236}">
                <a16:creationId xmlns:a16="http://schemas.microsoft.com/office/drawing/2014/main" xmlns="" id="{CEB94AC6-CCB7-3722-BCE0-E5A9E0A07D93}"/>
              </a:ext>
            </a:extLst>
          </p:cNvPr>
          <p:cNvSpPr>
            <a:spLocks noGrp="1"/>
          </p:cNvSpPr>
          <p:nvPr>
            <p:ph idx="1"/>
          </p:nvPr>
        </p:nvSpPr>
        <p:spPr>
          <a:xfrm>
            <a:off x="838200" y="596348"/>
            <a:ext cx="10515600" cy="6665843"/>
          </a:xfrm>
        </p:spPr>
        <p:txBody>
          <a:bodyPr>
            <a:normAutofit lnSpcReduction="10000"/>
          </a:bodyPr>
          <a:lstStyle/>
          <a:p>
            <a:pPr marL="0" indent="0">
              <a:buNone/>
            </a:pPr>
            <a:endParaRPr lang="fr-FR" dirty="0"/>
          </a:p>
          <a:p>
            <a:pPr lvl="1"/>
            <a:r>
              <a:rPr lang="fr-FR" dirty="0"/>
              <a:t>La psychoéducation</a:t>
            </a:r>
          </a:p>
          <a:p>
            <a:pPr lvl="2"/>
            <a:r>
              <a:rPr lang="fr-FR" dirty="0"/>
              <a:t> Enrichie puis simplifiée,</a:t>
            </a:r>
          </a:p>
          <a:p>
            <a:pPr lvl="2"/>
            <a:r>
              <a:rPr lang="fr-FR" dirty="0"/>
              <a:t> Implication des femmes ( les symptômes)  attention à ne pas les déclencher et en même temps si une personne sort de sa fenêtre de tolérance, la stabiliser en présence du groupe est formateur pour toutes </a:t>
            </a:r>
          </a:p>
          <a:p>
            <a:pPr lvl="2"/>
            <a:r>
              <a:rPr lang="fr-FR" dirty="0"/>
              <a:t> Elaboration de 5 messages clés dont le plus important: « Vous n’êtes pas folles, vous êtes des personnes normales à qui il est arrivé des choses anormales. » </a:t>
            </a:r>
          </a:p>
          <a:p>
            <a:pPr lvl="2"/>
            <a:r>
              <a:rPr lang="fr-FR" dirty="0"/>
              <a:t>Soutien par des gestes simples </a:t>
            </a:r>
          </a:p>
          <a:p>
            <a:pPr lvl="1"/>
            <a:r>
              <a:rPr lang="fr-FR" dirty="0"/>
              <a:t>Les 4 éléments  </a:t>
            </a:r>
          </a:p>
          <a:p>
            <a:pPr lvl="2"/>
            <a:r>
              <a:rPr lang="fr-FR" dirty="0"/>
              <a:t>Le lieu sur qui devient chouette, suffisamment calme</a:t>
            </a:r>
          </a:p>
          <a:p>
            <a:pPr lvl="2"/>
            <a:r>
              <a:rPr lang="fr-FR" dirty="0"/>
              <a:t>Importance du dessin qui reste sur la table et que l’on rapporte</a:t>
            </a:r>
          </a:p>
          <a:p>
            <a:pPr lvl="2"/>
            <a:r>
              <a:rPr lang="fr-FR" dirty="0"/>
              <a:t> Attention aux mots: ne pas parler de feu plutôt de la lumière de l’imaginaire ou même de ressources de la mémoire. Attention à l’eau, la mer.</a:t>
            </a:r>
          </a:p>
          <a:p>
            <a:pPr lvl="2"/>
            <a:r>
              <a:rPr lang="fr-FR" dirty="0"/>
              <a:t>Faire un enregistrement audio des 4 éléments, faire ensemble un bracelet avec 4 brins  </a:t>
            </a:r>
          </a:p>
          <a:p>
            <a:pPr lvl="1"/>
            <a:r>
              <a:rPr lang="fr-FR" dirty="0"/>
              <a:t>Le contenant : vraiment difficile</a:t>
            </a:r>
          </a:p>
          <a:p>
            <a:pPr lvl="2"/>
            <a:r>
              <a:rPr lang="fr-FR" dirty="0"/>
              <a:t>Mettre des dessins sur la table, de magnifiques coffres de toutes les formes, couleurs </a:t>
            </a:r>
          </a:p>
          <a:p>
            <a:pPr lvl="2"/>
            <a:r>
              <a:rPr lang="fr-FR" dirty="0"/>
              <a:t>repérer la PAN « vigile » qui ne veut pas que l’on efface?</a:t>
            </a:r>
          </a:p>
          <a:p>
            <a:pPr lvl="1"/>
            <a:r>
              <a:rPr lang="fr-FR" dirty="0"/>
              <a:t>Ne pas trainer sur les ressources car état hypnotique rapide</a:t>
            </a:r>
          </a:p>
          <a:p>
            <a:pPr lvl="1"/>
            <a:r>
              <a:rPr lang="fr-FR" dirty="0"/>
              <a:t>Bien sûr les personnes peuvent faire les yeux ouverts ( fixer alors un point )</a:t>
            </a:r>
          </a:p>
          <a:p>
            <a:pPr lvl="2"/>
            <a:endParaRPr lang="fr-FR" dirty="0"/>
          </a:p>
          <a:p>
            <a:pPr marL="914400" lvl="2" indent="0">
              <a:buNone/>
            </a:pPr>
            <a:endParaRPr lang="fr-FR" dirty="0"/>
          </a:p>
          <a:p>
            <a:pPr lvl="2"/>
            <a:endParaRPr lang="fr-FR" dirty="0"/>
          </a:p>
          <a:p>
            <a:pPr marL="0" indent="0">
              <a:buNone/>
            </a:pPr>
            <a:endParaRPr lang="fr-FR" dirty="0"/>
          </a:p>
          <a:p>
            <a:endParaRPr lang="fr-FR" dirty="0"/>
          </a:p>
        </p:txBody>
      </p:sp>
    </p:spTree>
    <p:extLst>
      <p:ext uri="{BB962C8B-B14F-4D97-AF65-F5344CB8AC3E}">
        <p14:creationId xmlns:p14="http://schemas.microsoft.com/office/powerpoint/2010/main" val="3642815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2AE9960-12B0-1EA5-7D7B-A221D9E8385F}"/>
              </a:ext>
            </a:extLst>
          </p:cNvPr>
          <p:cNvSpPr>
            <a:spLocks noGrp="1"/>
          </p:cNvSpPr>
          <p:nvPr>
            <p:ph type="title"/>
          </p:nvPr>
        </p:nvSpPr>
        <p:spPr>
          <a:xfrm>
            <a:off x="838200" y="365125"/>
            <a:ext cx="10515600" cy="668545"/>
          </a:xfrm>
        </p:spPr>
        <p:txBody>
          <a:bodyPr>
            <a:normAutofit fontScale="90000"/>
          </a:bodyPr>
          <a:lstStyle/>
          <a:p>
            <a:r>
              <a:rPr lang="fr-FR" dirty="0"/>
              <a:t>Quelques adaptations  du processus </a:t>
            </a:r>
          </a:p>
        </p:txBody>
      </p:sp>
      <p:sp>
        <p:nvSpPr>
          <p:cNvPr id="3" name="Espace réservé du contenu 2">
            <a:extLst>
              <a:ext uri="{FF2B5EF4-FFF2-40B4-BE49-F238E27FC236}">
                <a16:creationId xmlns:a16="http://schemas.microsoft.com/office/drawing/2014/main" xmlns="" id="{F59EB2BE-8F8B-7D14-91C4-7092EA406C1F}"/>
              </a:ext>
            </a:extLst>
          </p:cNvPr>
          <p:cNvSpPr>
            <a:spLocks noGrp="1"/>
          </p:cNvSpPr>
          <p:nvPr>
            <p:ph idx="1"/>
          </p:nvPr>
        </p:nvSpPr>
        <p:spPr>
          <a:xfrm>
            <a:off x="838199" y="848140"/>
            <a:ext cx="10797209" cy="6228522"/>
          </a:xfrm>
        </p:spPr>
        <p:txBody>
          <a:bodyPr>
            <a:normAutofit fontScale="92500" lnSpcReduction="10000"/>
          </a:bodyPr>
          <a:lstStyle/>
          <a:p>
            <a:pPr marL="457200" lvl="1" indent="0">
              <a:buNone/>
            </a:pPr>
            <a:endParaRPr lang="fr-FR" dirty="0"/>
          </a:p>
          <a:p>
            <a:r>
              <a:rPr lang="fr-FR" dirty="0"/>
              <a:t>Pendant la désensibilisation :</a:t>
            </a:r>
          </a:p>
          <a:p>
            <a:pPr lvl="1"/>
            <a:r>
              <a:rPr lang="fr-FR" dirty="0"/>
              <a:t>Être léger sur le corps au début </a:t>
            </a:r>
          </a:p>
          <a:p>
            <a:pPr lvl="1"/>
            <a:r>
              <a:rPr lang="fr-FR" dirty="0"/>
              <a:t>Laisser de la souplesse sur le temps de câlin du papillon. Le fait de mettre en place un auto-tapping est protecteur ( dissociation possible G et les petites fleurs) </a:t>
            </a:r>
          </a:p>
          <a:p>
            <a:pPr lvl="1"/>
            <a:r>
              <a:rPr lang="fr-FR" dirty="0"/>
              <a:t>Paroles d’encouragement  Globalement faire du bruit! </a:t>
            </a:r>
          </a:p>
          <a:p>
            <a:pPr lvl="1"/>
            <a:r>
              <a:rPr lang="fr-FR" dirty="0"/>
              <a:t>Réexpliquer, des métaphores simples   </a:t>
            </a:r>
          </a:p>
          <a:p>
            <a:pPr lvl="1"/>
            <a:r>
              <a:rPr lang="fr-FR" dirty="0"/>
              <a:t>Proposer de dessiner dans un plus petit cadre, de mettre en noir et blanc </a:t>
            </a:r>
          </a:p>
          <a:p>
            <a:pPr lvl="1"/>
            <a:r>
              <a:rPr lang="fr-FR" dirty="0"/>
              <a:t>Changer la manière de faire les SBA </a:t>
            </a:r>
          </a:p>
          <a:p>
            <a:pPr lvl="1"/>
            <a:r>
              <a:rPr lang="fr-FR" dirty="0"/>
              <a:t>Savoir arrêter et faire un jeu. Bouger !  </a:t>
            </a:r>
          </a:p>
          <a:p>
            <a:pPr lvl="1"/>
            <a:r>
              <a:rPr lang="fr-FR" dirty="0"/>
              <a:t>Faire des tissages cognitifs à l’aveugle pour l’ensemble du groupe (exemples) Raconter des exemples , parler en « nous »</a:t>
            </a:r>
          </a:p>
          <a:p>
            <a:pPr lvl="1"/>
            <a:r>
              <a:rPr lang="fr-FR" dirty="0"/>
              <a:t>Attraper leur regard, redire combien nous sommes précieuses, formidables </a:t>
            </a:r>
          </a:p>
          <a:p>
            <a:pPr lvl="1"/>
            <a:r>
              <a:rPr lang="fr-FR" dirty="0"/>
              <a:t>Demander si vous pouvez être derrière elle et faire un tapping contenant sur les épaules</a:t>
            </a:r>
          </a:p>
          <a:p>
            <a:r>
              <a:rPr lang="fr-FR" dirty="0"/>
              <a:t> Pendant si possible, et en tout cas à la fin de la séance repérer si une personne reste sur un SUD et vérifier si blocage </a:t>
            </a:r>
          </a:p>
        </p:txBody>
      </p:sp>
    </p:spTree>
    <p:extLst>
      <p:ext uri="{BB962C8B-B14F-4D97-AF65-F5344CB8AC3E}">
        <p14:creationId xmlns:p14="http://schemas.microsoft.com/office/powerpoint/2010/main" val="2959879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2C19C7E-D1EF-17DD-340B-833EB1A41A5F}"/>
              </a:ext>
            </a:extLst>
          </p:cNvPr>
          <p:cNvSpPr>
            <a:spLocks noGrp="1"/>
          </p:cNvSpPr>
          <p:nvPr>
            <p:ph type="title"/>
          </p:nvPr>
        </p:nvSpPr>
        <p:spPr/>
        <p:txBody>
          <a:bodyPr/>
          <a:lstStyle/>
          <a:p>
            <a:r>
              <a:rPr lang="fr-FR" dirty="0"/>
              <a:t>Des ajouts  et l’aspect systémique</a:t>
            </a:r>
          </a:p>
        </p:txBody>
      </p:sp>
      <p:sp>
        <p:nvSpPr>
          <p:cNvPr id="3" name="Espace réservé du contenu 2">
            <a:extLst>
              <a:ext uri="{FF2B5EF4-FFF2-40B4-BE49-F238E27FC236}">
                <a16:creationId xmlns:a16="http://schemas.microsoft.com/office/drawing/2014/main" xmlns="" id="{8A159867-06DA-4CDA-1473-4296557CE5F0}"/>
              </a:ext>
            </a:extLst>
          </p:cNvPr>
          <p:cNvSpPr>
            <a:spLocks noGrp="1"/>
          </p:cNvSpPr>
          <p:nvPr>
            <p:ph idx="1"/>
          </p:nvPr>
        </p:nvSpPr>
        <p:spPr/>
        <p:txBody>
          <a:bodyPr/>
          <a:lstStyle/>
          <a:p>
            <a:r>
              <a:rPr lang="fr-FR" dirty="0"/>
              <a:t>Echelle  BHS (</a:t>
            </a:r>
            <a:r>
              <a:rPr lang="fr-FR" dirty="0" err="1"/>
              <a:t>behind</a:t>
            </a:r>
            <a:r>
              <a:rPr lang="fr-FR" dirty="0"/>
              <a:t> the </a:t>
            </a:r>
            <a:r>
              <a:rPr lang="fr-FR" dirty="0" err="1"/>
              <a:t>head</a:t>
            </a:r>
            <a:r>
              <a:rPr lang="fr-FR" dirty="0"/>
              <a:t> </a:t>
            </a:r>
            <a:r>
              <a:rPr lang="fr-FR" dirty="0" err="1"/>
              <a:t>scale</a:t>
            </a:r>
            <a:r>
              <a:rPr lang="fr-FR" dirty="0"/>
              <a:t> )  échelle de sécurité</a:t>
            </a:r>
          </a:p>
          <a:p>
            <a:r>
              <a:rPr lang="fr-FR" dirty="0"/>
              <a:t>Figures ressources </a:t>
            </a:r>
          </a:p>
          <a:p>
            <a:r>
              <a:rPr lang="fr-FR" dirty="0"/>
              <a:t>Cohérence cardiaque</a:t>
            </a:r>
          </a:p>
          <a:p>
            <a:r>
              <a:rPr lang="fr-FR" dirty="0"/>
              <a:t>La flash technique </a:t>
            </a:r>
            <a:r>
              <a:rPr lang="fr-FR" dirty="0">
                <a:sym typeface="Wingdings" panose="05000000000000000000" pitchFamily="2" charset="2"/>
              </a:rPr>
              <a:t>activité agréable</a:t>
            </a:r>
            <a:endParaRPr lang="fr-FR" dirty="0"/>
          </a:p>
          <a:p>
            <a:r>
              <a:rPr lang="fr-FR" dirty="0"/>
              <a:t>La trousse de secours énergétique </a:t>
            </a:r>
          </a:p>
          <a:p>
            <a:r>
              <a:rPr lang="fr-FR" dirty="0"/>
              <a:t>Faire expérimenter les ressources à l’association ?une protocole? Un GREP? </a:t>
            </a:r>
          </a:p>
          <a:p>
            <a:r>
              <a:rPr lang="fr-FR" dirty="0"/>
              <a:t>Ce changement constant dans l’équipe est il tenable?</a:t>
            </a:r>
          </a:p>
        </p:txBody>
      </p:sp>
    </p:spTree>
    <p:extLst>
      <p:ext uri="{BB962C8B-B14F-4D97-AF65-F5344CB8AC3E}">
        <p14:creationId xmlns:p14="http://schemas.microsoft.com/office/powerpoint/2010/main" val="2787580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BDD1C1C-4E17-5CBD-1B7E-E043DCB9E9C7}"/>
              </a:ext>
            </a:extLst>
          </p:cNvPr>
          <p:cNvSpPr>
            <a:spLocks noGrp="1"/>
          </p:cNvSpPr>
          <p:nvPr>
            <p:ph type="title"/>
          </p:nvPr>
        </p:nvSpPr>
        <p:spPr/>
        <p:txBody>
          <a:bodyPr/>
          <a:lstStyle/>
          <a:p>
            <a:r>
              <a:rPr lang="fr-FR" dirty="0"/>
              <a:t>Ce qui émerge de la pratique</a:t>
            </a:r>
          </a:p>
        </p:txBody>
      </p:sp>
      <p:sp>
        <p:nvSpPr>
          <p:cNvPr id="3" name="Espace réservé du contenu 2">
            <a:extLst>
              <a:ext uri="{FF2B5EF4-FFF2-40B4-BE49-F238E27FC236}">
                <a16:creationId xmlns:a16="http://schemas.microsoft.com/office/drawing/2014/main" xmlns="" id="{A29A9A9A-F4BF-58F2-E37F-D440C8A74D4B}"/>
              </a:ext>
            </a:extLst>
          </p:cNvPr>
          <p:cNvSpPr>
            <a:spLocks noGrp="1"/>
          </p:cNvSpPr>
          <p:nvPr>
            <p:ph idx="1"/>
          </p:nvPr>
        </p:nvSpPr>
        <p:spPr/>
        <p:txBody>
          <a:bodyPr>
            <a:normAutofit fontScale="85000" lnSpcReduction="20000"/>
          </a:bodyPr>
          <a:lstStyle/>
          <a:p>
            <a:r>
              <a:rPr lang="fr-FR" dirty="0"/>
              <a:t>Ce n’est pas simple parce que l’on met ensemble beaucoup de fragilités mais c’est justement parce que les personnes sont fragiles qu’elles ont besoin de se soutenir. Elles ne sont jamais mal toutes ensemble! </a:t>
            </a:r>
          </a:p>
          <a:p>
            <a:r>
              <a:rPr lang="fr-FR" dirty="0"/>
              <a:t>L’effet groupe est vraiment là et se permettre de le renforcer : bracelet ensemble, enregistrement et aider celles qui n’y arrivent pas, partager les ressources et faire faire aux autres une ressource, danser,  jouer à la balle, manger</a:t>
            </a:r>
          </a:p>
          <a:p>
            <a:r>
              <a:rPr lang="fr-FR" dirty="0"/>
              <a:t>On ne peut jamais prévoir qui va être là, ce qui va se passer: être souple, prête à s’adapter, créative et humble  en faisant confiance à ces femmes qui sont fortes</a:t>
            </a:r>
          </a:p>
          <a:p>
            <a:r>
              <a:rPr lang="fr-FR" dirty="0"/>
              <a:t>Être attentive aux blocages</a:t>
            </a:r>
          </a:p>
          <a:p>
            <a:r>
              <a:rPr lang="fr-FR" dirty="0"/>
              <a:t>Aider les femmes à repérer quand elles sont en dissociation et savoir revenir. En particulier en fin de séance veiller à les laisser repartir en pleine présence</a:t>
            </a:r>
          </a:p>
          <a:p>
            <a:r>
              <a:rPr lang="fr-FR" dirty="0"/>
              <a:t>Adapter les protocoles tout en restant rigoureux: savoir ce que l’on fait et pourquoi on le fait</a:t>
            </a:r>
          </a:p>
        </p:txBody>
      </p:sp>
    </p:spTree>
    <p:extLst>
      <p:ext uri="{BB962C8B-B14F-4D97-AF65-F5344CB8AC3E}">
        <p14:creationId xmlns:p14="http://schemas.microsoft.com/office/powerpoint/2010/main" val="2659462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9FAE87B-969E-8FBE-885B-0A5B08CE6F6A}"/>
              </a:ext>
            </a:extLst>
          </p:cNvPr>
          <p:cNvSpPr>
            <a:spLocks noGrp="1"/>
          </p:cNvSpPr>
          <p:nvPr>
            <p:ph type="title"/>
          </p:nvPr>
        </p:nvSpPr>
        <p:spPr/>
        <p:txBody>
          <a:bodyPr/>
          <a:lstStyle/>
          <a:p>
            <a:r>
              <a:rPr lang="fr-FR" dirty="0"/>
              <a:t>Une posture que l’on découvre</a:t>
            </a:r>
          </a:p>
        </p:txBody>
      </p:sp>
      <p:sp>
        <p:nvSpPr>
          <p:cNvPr id="3" name="Espace réservé du contenu 2">
            <a:extLst>
              <a:ext uri="{FF2B5EF4-FFF2-40B4-BE49-F238E27FC236}">
                <a16:creationId xmlns:a16="http://schemas.microsoft.com/office/drawing/2014/main" xmlns="" id="{AADD3C5F-E78A-0303-3317-5A5078CAAE7C}"/>
              </a:ext>
            </a:extLst>
          </p:cNvPr>
          <p:cNvSpPr>
            <a:spLocks noGrp="1"/>
          </p:cNvSpPr>
          <p:nvPr>
            <p:ph idx="1"/>
          </p:nvPr>
        </p:nvSpPr>
        <p:spPr/>
        <p:txBody>
          <a:bodyPr/>
          <a:lstStyle/>
          <a:p>
            <a:r>
              <a:rPr lang="fr-FR" dirty="0"/>
              <a:t>Être engagée, présente, vivante</a:t>
            </a:r>
          </a:p>
          <a:p>
            <a:r>
              <a:rPr lang="fr-FR" dirty="0"/>
              <a:t>Accueil inconditionnel, ouverture à une culture différente </a:t>
            </a:r>
          </a:p>
          <a:p>
            <a:r>
              <a:rPr lang="fr-FR" dirty="0"/>
              <a:t>Y croire:  oui elles vont aller mieux</a:t>
            </a:r>
          </a:p>
          <a:p>
            <a:r>
              <a:rPr lang="fr-FR" dirty="0"/>
              <a:t>Ne pas nier que cela va être difficile mais donner à sentir que l’on va traverser ensemble </a:t>
            </a:r>
          </a:p>
          <a:p>
            <a:r>
              <a:rPr lang="fr-FR" dirty="0"/>
              <a:t>Être en Self, savoir  récupérer une abréaction et se dire que cela va servir à toutes de voir comment nous faisons</a:t>
            </a:r>
          </a:p>
          <a:p>
            <a:r>
              <a:rPr lang="fr-FR" dirty="0"/>
              <a:t>Accueillir les  ressources spirituelles</a:t>
            </a:r>
          </a:p>
          <a:p>
            <a:r>
              <a:rPr lang="fr-FR" dirty="0"/>
              <a:t>Les mettre à l’aise tout en tenant une position d’expertise  </a:t>
            </a:r>
          </a:p>
          <a:p>
            <a:endParaRPr lang="fr-FR" dirty="0"/>
          </a:p>
        </p:txBody>
      </p:sp>
    </p:spTree>
    <p:extLst>
      <p:ext uri="{BB962C8B-B14F-4D97-AF65-F5344CB8AC3E}">
        <p14:creationId xmlns:p14="http://schemas.microsoft.com/office/powerpoint/2010/main" val="837594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D0EDFD6-EDAD-6B91-1DE7-2EA0E65909EA}"/>
              </a:ext>
            </a:extLst>
          </p:cNvPr>
          <p:cNvSpPr>
            <a:spLocks noGrp="1"/>
          </p:cNvSpPr>
          <p:nvPr>
            <p:ph type="title"/>
          </p:nvPr>
        </p:nvSpPr>
        <p:spPr>
          <a:xfrm>
            <a:off x="838200" y="365125"/>
            <a:ext cx="10515600" cy="854075"/>
          </a:xfrm>
        </p:spPr>
        <p:txBody>
          <a:bodyPr/>
          <a:lstStyle/>
          <a:p>
            <a:r>
              <a:rPr lang="fr-FR" dirty="0"/>
              <a:t>Quelques perles </a:t>
            </a:r>
          </a:p>
        </p:txBody>
      </p:sp>
      <p:sp>
        <p:nvSpPr>
          <p:cNvPr id="3" name="Espace réservé du contenu 2">
            <a:extLst>
              <a:ext uri="{FF2B5EF4-FFF2-40B4-BE49-F238E27FC236}">
                <a16:creationId xmlns:a16="http://schemas.microsoft.com/office/drawing/2014/main" xmlns="" id="{24DB8B1C-B3BA-55AC-D177-3E7C3DA0A655}"/>
              </a:ext>
            </a:extLst>
          </p:cNvPr>
          <p:cNvSpPr>
            <a:spLocks noGrp="1"/>
          </p:cNvSpPr>
          <p:nvPr>
            <p:ph idx="1"/>
          </p:nvPr>
        </p:nvSpPr>
        <p:spPr/>
        <p:txBody>
          <a:bodyPr>
            <a:normAutofit fontScale="92500" lnSpcReduction="20000"/>
          </a:bodyPr>
          <a:lstStyle/>
          <a:p>
            <a:r>
              <a:rPr lang="fr-FR" dirty="0"/>
              <a:t>Les rires avec les jeux de balle</a:t>
            </a:r>
          </a:p>
          <a:p>
            <a:r>
              <a:rPr lang="fr-FR" dirty="0"/>
              <a:t>La confection des bracelets et leur expertise</a:t>
            </a:r>
          </a:p>
          <a:p>
            <a:r>
              <a:rPr lang="fr-FR" dirty="0"/>
              <a:t>Le partage des activités agréables, chacune fait faire aux autres</a:t>
            </a:r>
          </a:p>
          <a:p>
            <a:r>
              <a:rPr lang="fr-FR" dirty="0"/>
              <a:t>Les dos qui se redressent ; Les visages qui s’ouvrent</a:t>
            </a:r>
          </a:p>
          <a:p>
            <a:r>
              <a:rPr lang="fr-FR" dirty="0"/>
              <a:t>Un aparté individuel après une séance : tissage spirituel pour lever un blocage (</a:t>
            </a:r>
            <a:r>
              <a:rPr lang="fr-FR" dirty="0" err="1"/>
              <a:t>cf</a:t>
            </a:r>
            <a:r>
              <a:rPr lang="fr-FR" dirty="0"/>
              <a:t> J. </a:t>
            </a:r>
            <a:r>
              <a:rPr lang="fr-FR" dirty="0" err="1"/>
              <a:t>Spiering</a:t>
            </a:r>
            <a:r>
              <a:rPr lang="fr-FR" dirty="0"/>
              <a:t> : un problème spirituel est à traiter à un niveau spirituel)</a:t>
            </a:r>
          </a:p>
          <a:p>
            <a:r>
              <a:rPr lang="fr-FR" dirty="0"/>
              <a:t>Emergence de tremblements : no stress</a:t>
            </a:r>
          </a:p>
          <a:p>
            <a:r>
              <a:rPr lang="fr-FR" dirty="0"/>
              <a:t>La découverte de mes collègues</a:t>
            </a:r>
          </a:p>
          <a:p>
            <a:r>
              <a:rPr lang="fr-FR" dirty="0"/>
              <a:t>L’entraide, les anciennes qui rassurent ; la sororité</a:t>
            </a:r>
          </a:p>
          <a:p>
            <a:r>
              <a:rPr lang="fr-FR" dirty="0"/>
              <a:t>La densité de la paix qui s’installe </a:t>
            </a:r>
          </a:p>
        </p:txBody>
      </p:sp>
    </p:spTree>
    <p:extLst>
      <p:ext uri="{BB962C8B-B14F-4D97-AF65-F5344CB8AC3E}">
        <p14:creationId xmlns:p14="http://schemas.microsoft.com/office/powerpoint/2010/main" val="3995981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092EF90-A027-0727-5244-7317D9E8B847}"/>
              </a:ext>
            </a:extLst>
          </p:cNvPr>
          <p:cNvSpPr>
            <a:spLocks noGrp="1"/>
          </p:cNvSpPr>
          <p:nvPr>
            <p:ph type="title"/>
          </p:nvPr>
        </p:nvSpPr>
        <p:spPr/>
        <p:txBody>
          <a:bodyPr/>
          <a:lstStyle/>
          <a:p>
            <a:r>
              <a:rPr lang="fr-FR" dirty="0"/>
              <a:t>Le cadre de l’intervention</a:t>
            </a:r>
          </a:p>
        </p:txBody>
      </p:sp>
      <p:sp>
        <p:nvSpPr>
          <p:cNvPr id="3" name="Espace réservé du contenu 2">
            <a:extLst>
              <a:ext uri="{FF2B5EF4-FFF2-40B4-BE49-F238E27FC236}">
                <a16:creationId xmlns:a16="http://schemas.microsoft.com/office/drawing/2014/main" xmlns="" id="{6895EDC1-8865-AE3A-DC56-95806FCF99C3}"/>
              </a:ext>
            </a:extLst>
          </p:cNvPr>
          <p:cNvSpPr>
            <a:spLocks noGrp="1"/>
          </p:cNvSpPr>
          <p:nvPr>
            <p:ph idx="1"/>
          </p:nvPr>
        </p:nvSpPr>
        <p:spPr/>
        <p:txBody>
          <a:bodyPr>
            <a:normAutofit lnSpcReduction="10000"/>
          </a:bodyPr>
          <a:lstStyle/>
          <a:p>
            <a:r>
              <a:rPr lang="fr-FR" dirty="0"/>
              <a:t>Une association créée il y a 10 ans par une juriste et une médecin.  Finalité: accompagner vers l’ autonomie et l émancipation des femmes dont la trajectoire est marquée par la maladie ou par l’exil.</a:t>
            </a:r>
          </a:p>
          <a:p>
            <a:r>
              <a:rPr lang="fr-FR" dirty="0"/>
              <a:t>En 2018, choix de suivre les préconisations du protocole d'Istanbul  opposable en droit français depuis 99 pour les personnes en demande d’asile et victimes de torture ou de graves violences: lancement d’ un espace interdisciplinaire ceci dès le stade demande OFPRA</a:t>
            </a:r>
          </a:p>
          <a:p>
            <a:pPr lvl="1"/>
            <a:r>
              <a:rPr lang="fr-FR" dirty="0"/>
              <a:t>juridique avec l’appui d’avocates</a:t>
            </a:r>
          </a:p>
          <a:p>
            <a:pPr lvl="1"/>
            <a:r>
              <a:rPr lang="fr-FR" dirty="0"/>
              <a:t>soins adaptés  y compris soins non pris en charge par la CPAM :  ostéopathie, massage, séances d’ EMDR</a:t>
            </a:r>
          </a:p>
        </p:txBody>
      </p:sp>
    </p:spTree>
    <p:extLst>
      <p:ext uri="{BB962C8B-B14F-4D97-AF65-F5344CB8AC3E}">
        <p14:creationId xmlns:p14="http://schemas.microsoft.com/office/powerpoint/2010/main" val="902787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5386459-3165-BCC8-31C6-FAF644A91E28}"/>
              </a:ext>
            </a:extLst>
          </p:cNvPr>
          <p:cNvSpPr>
            <a:spLocks noGrp="1"/>
          </p:cNvSpPr>
          <p:nvPr>
            <p:ph type="title"/>
          </p:nvPr>
        </p:nvSpPr>
        <p:spPr/>
        <p:txBody>
          <a:bodyPr/>
          <a:lstStyle/>
          <a:p>
            <a:r>
              <a:rPr lang="fr-FR" dirty="0"/>
              <a:t>L’intervention: mise en place</a:t>
            </a:r>
          </a:p>
        </p:txBody>
      </p:sp>
      <p:sp>
        <p:nvSpPr>
          <p:cNvPr id="3" name="Espace réservé du contenu 2">
            <a:extLst>
              <a:ext uri="{FF2B5EF4-FFF2-40B4-BE49-F238E27FC236}">
                <a16:creationId xmlns:a16="http://schemas.microsoft.com/office/drawing/2014/main" xmlns="" id="{3968A062-4C88-693D-D309-055D6FBA594A}"/>
              </a:ext>
            </a:extLst>
          </p:cNvPr>
          <p:cNvSpPr>
            <a:spLocks noGrp="1"/>
          </p:cNvSpPr>
          <p:nvPr>
            <p:ph idx="1"/>
          </p:nvPr>
        </p:nvSpPr>
        <p:spPr>
          <a:xfrm>
            <a:off x="838199" y="1391478"/>
            <a:ext cx="11102009" cy="5658679"/>
          </a:xfrm>
        </p:spPr>
        <p:txBody>
          <a:bodyPr>
            <a:normAutofit fontScale="77500" lnSpcReduction="20000"/>
          </a:bodyPr>
          <a:lstStyle/>
          <a:p>
            <a:r>
              <a:rPr lang="fr-FR" dirty="0"/>
              <a:t>En amont, sensibilisation lors de journées de travail initiées par ACLAAM ( 60 asso) </a:t>
            </a:r>
          </a:p>
          <a:p>
            <a:r>
              <a:rPr lang="fr-FR" dirty="0"/>
              <a:t>Contact avec la médecin en 2018  Intervention entre 2018 et 2023 (laboratoire). </a:t>
            </a:r>
          </a:p>
          <a:p>
            <a:r>
              <a:rPr lang="fr-FR" dirty="0"/>
              <a:t>L’association est un vrai lieu ressource avec de nombreux ateliers proposés en plus des autres soins déjà cités, des temps festifs et un suivi bimensuel par l’équipe médecin juriste</a:t>
            </a:r>
          </a:p>
          <a:p>
            <a:r>
              <a:rPr lang="fr-FR" dirty="0"/>
              <a:t>Les femmes viennent du monde entier surtout de l’ Afrique. Le plus souvent francophone mais parfois anglophone et j’assure alors la traduction.</a:t>
            </a:r>
          </a:p>
          <a:p>
            <a:r>
              <a:rPr lang="fr-FR" dirty="0"/>
              <a:t>Intervention en binômes avec une psychologue différente chaque année. J’assure la continuité pour l’association et participe aussi aux réunions du laboratoire. Je propose deux places pour les femmes qui en auraient besoin. Bénévolat pour les groupes.</a:t>
            </a:r>
          </a:p>
          <a:p>
            <a:r>
              <a:rPr lang="fr-FR" dirty="0"/>
              <a:t>Le médecin de l’association constitue le groupe sur des critères établis ensemble, fait passer le sprint 1 et l’association se charge de la relance entre les séances et des urgences éventuelles</a:t>
            </a:r>
          </a:p>
          <a:p>
            <a:r>
              <a:rPr lang="fr-FR" dirty="0"/>
              <a:t>Les critères sont : cauchemars récurrents, urgence à pouvoir faire un récit d’asile sans dissocier dans le cadre du laboratoire.  Les critères d’éviction: gros problèmes de santé psychique (dépression majeure, psychose), insécurité majeure. La dissociation n’est pas critère d’exclusion</a:t>
            </a:r>
          </a:p>
          <a:p>
            <a:r>
              <a:rPr lang="fr-FR" dirty="0"/>
              <a:t>Notre population a des troubles de stress post traumatique complexes avec de la dissociation</a:t>
            </a:r>
          </a:p>
          <a:p>
            <a:r>
              <a:rPr lang="fr-FR" dirty="0"/>
              <a:t>Notre objectif sera d’alléger la charge traumatique, de leur donner des repères pour la vie quotidienne et de tester les protocoles de groupe avec un population précaire</a:t>
            </a:r>
          </a:p>
          <a:p>
            <a:pPr marL="0" indent="0">
              <a:buNone/>
            </a:pPr>
            <a:endParaRPr lang="fr-FR" dirty="0"/>
          </a:p>
        </p:txBody>
      </p:sp>
    </p:spTree>
    <p:extLst>
      <p:ext uri="{BB962C8B-B14F-4D97-AF65-F5344CB8AC3E}">
        <p14:creationId xmlns:p14="http://schemas.microsoft.com/office/powerpoint/2010/main" val="421339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3FB8410-E544-D4B8-B5C2-CB39A658F5AB}"/>
              </a:ext>
            </a:extLst>
          </p:cNvPr>
          <p:cNvSpPr>
            <a:spLocks noGrp="1"/>
          </p:cNvSpPr>
          <p:nvPr>
            <p:ph type="title"/>
          </p:nvPr>
        </p:nvSpPr>
        <p:spPr>
          <a:xfrm>
            <a:off x="838200" y="365125"/>
            <a:ext cx="10515600" cy="668545"/>
          </a:xfrm>
        </p:spPr>
        <p:txBody>
          <a:bodyPr>
            <a:normAutofit fontScale="90000"/>
          </a:bodyPr>
          <a:lstStyle/>
          <a:p>
            <a:r>
              <a:rPr lang="fr-FR" dirty="0"/>
              <a:t>L’intervention: déroulement</a:t>
            </a:r>
          </a:p>
        </p:txBody>
      </p:sp>
      <p:sp>
        <p:nvSpPr>
          <p:cNvPr id="3" name="Espace réservé du contenu 2">
            <a:extLst>
              <a:ext uri="{FF2B5EF4-FFF2-40B4-BE49-F238E27FC236}">
                <a16:creationId xmlns:a16="http://schemas.microsoft.com/office/drawing/2014/main" xmlns="" id="{0FAE3262-E96A-A512-D9CF-07073FE19DC8}"/>
              </a:ext>
            </a:extLst>
          </p:cNvPr>
          <p:cNvSpPr>
            <a:spLocks noGrp="1"/>
          </p:cNvSpPr>
          <p:nvPr>
            <p:ph idx="1"/>
          </p:nvPr>
        </p:nvSpPr>
        <p:spPr>
          <a:xfrm>
            <a:off x="838200" y="1033670"/>
            <a:ext cx="10515600" cy="6493565"/>
          </a:xfrm>
        </p:spPr>
        <p:txBody>
          <a:bodyPr>
            <a:normAutofit/>
          </a:bodyPr>
          <a:lstStyle/>
          <a:p>
            <a:endParaRPr lang="fr-FR" dirty="0"/>
          </a:p>
          <a:p>
            <a:r>
              <a:rPr lang="fr-FR" dirty="0"/>
              <a:t>Un parcours de 6 séances de 1h45 toutes les semaines sauf la dernière</a:t>
            </a:r>
          </a:p>
          <a:p>
            <a:pPr lvl="1"/>
            <a:r>
              <a:rPr lang="fr-FR" sz="2800" dirty="0"/>
              <a:t>Deux séances de  psychoéducation et trois séances de retraitement selon protocole IGTP sauf une fois GTEP</a:t>
            </a:r>
          </a:p>
          <a:p>
            <a:pPr lvl="1"/>
            <a:r>
              <a:rPr lang="fr-FR" sz="2800" dirty="0"/>
              <a:t>Une séance de réévaluation 1 mois après (sprint 2) et conseils de stabilisation</a:t>
            </a:r>
          </a:p>
          <a:p>
            <a:r>
              <a:rPr lang="fr-FR" dirty="0"/>
              <a:t>Une tient l’animation, l’autre assure le soutien émotionnel, les rôles sont interchangeables pendant la séance</a:t>
            </a:r>
          </a:p>
          <a:p>
            <a:r>
              <a:rPr lang="fr-FR" sz="2800" dirty="0"/>
              <a:t> </a:t>
            </a:r>
            <a:r>
              <a:rPr lang="fr-FR" dirty="0"/>
              <a:t>O</a:t>
            </a:r>
            <a:r>
              <a:rPr lang="fr-FR" sz="2800" dirty="0"/>
              <a:t>bjectif</a:t>
            </a:r>
            <a:r>
              <a:rPr lang="fr-FR" dirty="0"/>
              <a:t> de la </a:t>
            </a:r>
            <a:r>
              <a:rPr lang="fr-FR" dirty="0" err="1"/>
              <a:t>psycho-éducation</a:t>
            </a:r>
            <a:endParaRPr lang="fr-FR" sz="2800" dirty="0"/>
          </a:p>
          <a:p>
            <a:pPr lvl="2"/>
            <a:r>
              <a:rPr lang="fr-FR" sz="2800" dirty="0"/>
              <a:t>Comprendre le TSPT, repérer la dissociation, revenir dans la FT</a:t>
            </a:r>
          </a:p>
          <a:p>
            <a:pPr lvl="2"/>
            <a:r>
              <a:rPr lang="fr-FR" sz="2800" dirty="0"/>
              <a:t>Renforcer les ressources, préparer les personnes au retraitement et faire de la flash technique</a:t>
            </a:r>
          </a:p>
          <a:p>
            <a:pPr lvl="1"/>
            <a:endParaRPr lang="fr-FR" dirty="0"/>
          </a:p>
        </p:txBody>
      </p:sp>
    </p:spTree>
    <p:extLst>
      <p:ext uri="{BB962C8B-B14F-4D97-AF65-F5344CB8AC3E}">
        <p14:creationId xmlns:p14="http://schemas.microsoft.com/office/powerpoint/2010/main" val="3909545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41B97DD-1B40-98BA-21B6-83BE974215E0}"/>
              </a:ext>
            </a:extLst>
          </p:cNvPr>
          <p:cNvSpPr>
            <a:spLocks noGrp="1"/>
          </p:cNvSpPr>
          <p:nvPr>
            <p:ph type="title"/>
          </p:nvPr>
        </p:nvSpPr>
        <p:spPr>
          <a:xfrm>
            <a:off x="838200" y="365126"/>
            <a:ext cx="10515600" cy="907084"/>
          </a:xfrm>
        </p:spPr>
        <p:txBody>
          <a:bodyPr/>
          <a:lstStyle/>
          <a:p>
            <a:r>
              <a:rPr lang="fr-FR" dirty="0"/>
              <a:t>L’intervention: déroulement </a:t>
            </a:r>
          </a:p>
        </p:txBody>
      </p:sp>
      <p:sp>
        <p:nvSpPr>
          <p:cNvPr id="3" name="Espace réservé du contenu 2">
            <a:extLst>
              <a:ext uri="{FF2B5EF4-FFF2-40B4-BE49-F238E27FC236}">
                <a16:creationId xmlns:a16="http://schemas.microsoft.com/office/drawing/2014/main" xmlns="" id="{6CE65FE5-A38B-AC42-828B-CD4A93855A14}"/>
              </a:ext>
            </a:extLst>
          </p:cNvPr>
          <p:cNvSpPr>
            <a:spLocks noGrp="1"/>
          </p:cNvSpPr>
          <p:nvPr>
            <p:ph idx="1"/>
          </p:nvPr>
        </p:nvSpPr>
        <p:spPr>
          <a:xfrm>
            <a:off x="838200" y="1987825"/>
            <a:ext cx="10515600" cy="4638261"/>
          </a:xfrm>
        </p:spPr>
        <p:txBody>
          <a:bodyPr>
            <a:normAutofit/>
          </a:bodyPr>
          <a:lstStyle/>
          <a:p>
            <a:r>
              <a:rPr lang="fr-FR" dirty="0"/>
              <a:t>2019: année « normale ». 3 parcours 19 femmes  12 dossiers </a:t>
            </a:r>
          </a:p>
          <a:p>
            <a:r>
              <a:rPr lang="fr-FR" dirty="0"/>
              <a:t>2020: COVID. Notre atelier sera le premier à reprendre en juin en jauge réduite, masque, distanciation: 5 séances  ressources, un parcours,  13 femmes, 3 dossiers </a:t>
            </a:r>
          </a:p>
          <a:p>
            <a:r>
              <a:rPr lang="fr-FR" dirty="0"/>
              <a:t>2021: 3 parcours 12 femmes  6 dossiers  </a:t>
            </a:r>
          </a:p>
          <a:p>
            <a:r>
              <a:rPr lang="fr-FR" dirty="0"/>
              <a:t>2022: 2 parcours  covid et incertitude, sur la fin de l’année les conditions redeviennent plus protectrices 7  femmes 5   dossiers  </a:t>
            </a:r>
          </a:p>
          <a:p>
            <a:r>
              <a:rPr lang="fr-FR" dirty="0"/>
              <a:t>2023 un  parcours GTEP un parcours ressources et  FT                            9 femmes 3 dossiers </a:t>
            </a:r>
          </a:p>
        </p:txBody>
      </p:sp>
    </p:spTree>
    <p:extLst>
      <p:ext uri="{BB962C8B-B14F-4D97-AF65-F5344CB8AC3E}">
        <p14:creationId xmlns:p14="http://schemas.microsoft.com/office/powerpoint/2010/main" val="2513004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D3077A9-CB9F-74F2-53EE-44C5A7987522}"/>
              </a:ext>
            </a:extLst>
          </p:cNvPr>
          <p:cNvSpPr>
            <a:spLocks noGrp="1"/>
          </p:cNvSpPr>
          <p:nvPr>
            <p:ph type="title"/>
          </p:nvPr>
        </p:nvSpPr>
        <p:spPr>
          <a:xfrm>
            <a:off x="838200" y="365125"/>
            <a:ext cx="10515600" cy="1397414"/>
          </a:xfrm>
        </p:spPr>
        <p:txBody>
          <a:bodyPr/>
          <a:lstStyle/>
          <a:p>
            <a:r>
              <a:rPr lang="fr-FR" dirty="0"/>
              <a:t>Pour l’association </a:t>
            </a:r>
            <a:br>
              <a:rPr lang="fr-FR" dirty="0"/>
            </a:br>
            <a:endParaRPr lang="fr-FR" dirty="0"/>
          </a:p>
        </p:txBody>
      </p:sp>
      <p:sp>
        <p:nvSpPr>
          <p:cNvPr id="3" name="Espace réservé du contenu 2">
            <a:extLst>
              <a:ext uri="{FF2B5EF4-FFF2-40B4-BE49-F238E27FC236}">
                <a16:creationId xmlns:a16="http://schemas.microsoft.com/office/drawing/2014/main" xmlns="" id="{B58F4A6A-4634-2E94-03CA-A3909A48A990}"/>
              </a:ext>
            </a:extLst>
          </p:cNvPr>
          <p:cNvSpPr>
            <a:spLocks noGrp="1"/>
          </p:cNvSpPr>
          <p:nvPr>
            <p:ph idx="1"/>
          </p:nvPr>
        </p:nvSpPr>
        <p:spPr/>
        <p:txBody>
          <a:bodyPr>
            <a:normAutofit fontScale="92500" lnSpcReduction="10000"/>
          </a:bodyPr>
          <a:lstStyle/>
          <a:p>
            <a:pPr lvl="1"/>
            <a:r>
              <a:rPr lang="fr-FR" dirty="0"/>
              <a:t> Pendant le covid le lien a été  maintenu par téléphone</a:t>
            </a:r>
          </a:p>
          <a:p>
            <a:pPr lvl="1"/>
            <a:r>
              <a:rPr lang="fr-FR" dirty="0"/>
              <a:t>La confiance et la sécurité perçue au sein de l’association va mettre du temps à revenir </a:t>
            </a:r>
          </a:p>
          <a:p>
            <a:pPr lvl="1"/>
            <a:r>
              <a:rPr lang="fr-FR" dirty="0"/>
              <a:t>Difficultés du lieu même ( menace de devoir partir, travaux)</a:t>
            </a:r>
          </a:p>
          <a:p>
            <a:pPr lvl="1"/>
            <a:r>
              <a:rPr lang="fr-FR" dirty="0"/>
              <a:t>Départ à la retraite du médecin, remplacement par une jeune médecin venue de la rééducation</a:t>
            </a:r>
          </a:p>
          <a:p>
            <a:pPr lvl="1"/>
            <a:r>
              <a:rPr lang="fr-FR" dirty="0"/>
              <a:t>Les demandes explosent, doublement des femmes suivies qui sont surtout des migrantes,  tension pour l’équipe</a:t>
            </a:r>
          </a:p>
          <a:p>
            <a:pPr lvl="1"/>
            <a:r>
              <a:rPr lang="fr-FR" dirty="0"/>
              <a:t>Précarité  des femmes en très forte augmentation: En 2023 la ½ des femmes accompagnées sont à la rue</a:t>
            </a:r>
          </a:p>
          <a:p>
            <a:r>
              <a:rPr lang="fr-FR" dirty="0"/>
              <a:t>Ces trois derniers points entrainent une difficulté de recrutement pour les groupes, une  collaboration un peu moins facile avec l’équipe: Décision de passer sur le CRP</a:t>
            </a:r>
          </a:p>
        </p:txBody>
      </p:sp>
    </p:spTree>
    <p:extLst>
      <p:ext uri="{BB962C8B-B14F-4D97-AF65-F5344CB8AC3E}">
        <p14:creationId xmlns:p14="http://schemas.microsoft.com/office/powerpoint/2010/main" val="188484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A627FF6-16A2-AF47-C6A7-E7765C836B46}"/>
              </a:ext>
            </a:extLst>
          </p:cNvPr>
          <p:cNvSpPr>
            <a:spLocks noGrp="1"/>
          </p:cNvSpPr>
          <p:nvPr>
            <p:ph type="title"/>
          </p:nvPr>
        </p:nvSpPr>
        <p:spPr/>
        <p:txBody>
          <a:bodyPr/>
          <a:lstStyle/>
          <a:p>
            <a:r>
              <a:rPr lang="fr-FR" dirty="0"/>
              <a:t>Les résultats </a:t>
            </a:r>
          </a:p>
        </p:txBody>
      </p:sp>
      <p:sp>
        <p:nvSpPr>
          <p:cNvPr id="3" name="Espace réservé du contenu 2">
            <a:extLst>
              <a:ext uri="{FF2B5EF4-FFF2-40B4-BE49-F238E27FC236}">
                <a16:creationId xmlns:a16="http://schemas.microsoft.com/office/drawing/2014/main" xmlns="" id="{D4210AE1-F7C1-15E6-1796-D1605EB9661F}"/>
              </a:ext>
            </a:extLst>
          </p:cNvPr>
          <p:cNvSpPr>
            <a:spLocks noGrp="1"/>
          </p:cNvSpPr>
          <p:nvPr>
            <p:ph idx="1"/>
          </p:nvPr>
        </p:nvSpPr>
        <p:spPr>
          <a:xfrm>
            <a:off x="838200" y="1378226"/>
            <a:ext cx="10515600" cy="5114649"/>
          </a:xfrm>
        </p:spPr>
        <p:txBody>
          <a:bodyPr>
            <a:normAutofit fontScale="85000" lnSpcReduction="20000"/>
          </a:bodyPr>
          <a:lstStyle/>
          <a:p>
            <a:r>
              <a:rPr lang="fr-FR" dirty="0"/>
              <a:t>60 femmes suivies </a:t>
            </a:r>
          </a:p>
          <a:p>
            <a:r>
              <a:rPr lang="fr-FR" dirty="0"/>
              <a:t>71  séances : 24 des 4 champs et 3 GTEP, 44 de ressources</a:t>
            </a:r>
          </a:p>
          <a:p>
            <a:r>
              <a:rPr lang="fr-FR" dirty="0"/>
              <a:t>31 femmes ont pu faire 3 séances ou plus  des 4 champs</a:t>
            </a:r>
          </a:p>
          <a:p>
            <a:pPr lvl="1"/>
            <a:r>
              <a:rPr lang="fr-FR" dirty="0"/>
              <a:t>17 dossiers complets avec SPRINT et SUD avant et après</a:t>
            </a:r>
          </a:p>
          <a:p>
            <a:pPr lvl="1"/>
            <a:r>
              <a:rPr lang="fr-FR" dirty="0"/>
              <a:t>14 dossiers avec seulement SUD avant et après</a:t>
            </a:r>
          </a:p>
          <a:p>
            <a:r>
              <a:rPr lang="fr-FR" dirty="0"/>
              <a:t>Résultats sur les 17 dossiers complets </a:t>
            </a:r>
          </a:p>
          <a:p>
            <a:pPr lvl="1"/>
            <a:r>
              <a:rPr lang="fr-FR" dirty="0"/>
              <a:t>9 passent entre 14 et 0, </a:t>
            </a:r>
          </a:p>
          <a:p>
            <a:pPr lvl="1"/>
            <a:r>
              <a:rPr lang="fr-FR" dirty="0"/>
              <a:t>les autres ont diminués leur score Sprint et leur SUD ( une personne reste à 8 mais est déboutée juste à la fin de la session)</a:t>
            </a:r>
          </a:p>
          <a:p>
            <a:r>
              <a:rPr lang="fr-FR" dirty="0"/>
              <a:t>Sur les 14 dossiers où seulement SUD </a:t>
            </a:r>
          </a:p>
          <a:p>
            <a:pPr lvl="1"/>
            <a:r>
              <a:rPr lang="fr-FR" dirty="0"/>
              <a:t>la moitié passe à un SUD entre 4 et 0</a:t>
            </a:r>
          </a:p>
          <a:p>
            <a:pPr lvl="1"/>
            <a:r>
              <a:rPr lang="fr-FR" dirty="0"/>
              <a:t>Les autres restent sur des SUD 5/6</a:t>
            </a:r>
          </a:p>
          <a:p>
            <a:r>
              <a:rPr lang="fr-FR" dirty="0"/>
              <a:t>Moyenne des sprints sur les 17 dossiers:  25,2 avant ( 31,5/21) après 14,6 (23 / 8)</a:t>
            </a:r>
          </a:p>
          <a:p>
            <a:r>
              <a:rPr lang="fr-FR" dirty="0"/>
              <a:t>Moyenne des SUD sur 31 dossiers : 8,87 avant 3,77 après</a:t>
            </a:r>
          </a:p>
          <a:p>
            <a:r>
              <a:rPr lang="fr-FR" dirty="0"/>
              <a:t> Aucune aggravation de santé psychique</a:t>
            </a:r>
          </a:p>
          <a:p>
            <a:pPr marL="0" indent="0">
              <a:buNone/>
            </a:pPr>
            <a:endParaRPr lang="fr-FR" dirty="0"/>
          </a:p>
        </p:txBody>
      </p:sp>
    </p:spTree>
    <p:extLst>
      <p:ext uri="{BB962C8B-B14F-4D97-AF65-F5344CB8AC3E}">
        <p14:creationId xmlns:p14="http://schemas.microsoft.com/office/powerpoint/2010/main" val="1150188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phique 1">
            <a:extLst>
              <a:ext uri="{FF2B5EF4-FFF2-40B4-BE49-F238E27FC236}">
                <a16:creationId xmlns:a16="http://schemas.microsoft.com/office/drawing/2014/main" xmlns="" id="{ACF3961D-1C0F-0E7E-7A67-13C02E2D1A7E}"/>
              </a:ext>
            </a:extLst>
          </p:cNvPr>
          <p:cNvGraphicFramePr>
            <a:graphicFrameLocks/>
          </p:cNvGraphicFramePr>
          <p:nvPr>
            <p:extLst>
              <p:ext uri="{D42A27DB-BD31-4B8C-83A1-F6EECF244321}">
                <p14:modId xmlns:p14="http://schemas.microsoft.com/office/powerpoint/2010/main" val="2372454788"/>
              </p:ext>
            </p:extLst>
          </p:nvPr>
        </p:nvGraphicFramePr>
        <p:xfrm>
          <a:off x="3366053" y="1020417"/>
          <a:ext cx="5055704" cy="5605669"/>
        </p:xfrm>
        <a:graphic>
          <a:graphicData uri="http://schemas.openxmlformats.org/drawingml/2006/chart">
            <c:chart xmlns:c="http://schemas.openxmlformats.org/drawingml/2006/chart" xmlns:r="http://schemas.openxmlformats.org/officeDocument/2006/relationships" r:id="rId2"/>
          </a:graphicData>
        </a:graphic>
      </p:graphicFrame>
      <p:sp>
        <p:nvSpPr>
          <p:cNvPr id="3" name="ZoneTexte 2">
            <a:extLst>
              <a:ext uri="{FF2B5EF4-FFF2-40B4-BE49-F238E27FC236}">
                <a16:creationId xmlns:a16="http://schemas.microsoft.com/office/drawing/2014/main" xmlns="" id="{B274E749-C424-4E62-64FC-C02E5966D3D0}"/>
              </a:ext>
            </a:extLst>
          </p:cNvPr>
          <p:cNvSpPr txBox="1"/>
          <p:nvPr/>
        </p:nvSpPr>
        <p:spPr>
          <a:xfrm>
            <a:off x="4346713" y="569843"/>
            <a:ext cx="2111925" cy="369332"/>
          </a:xfrm>
          <a:prstGeom prst="rect">
            <a:avLst/>
          </a:prstGeom>
          <a:noFill/>
        </p:spPr>
        <p:txBody>
          <a:bodyPr wrap="none" rtlCol="0">
            <a:spAutoFit/>
          </a:bodyPr>
          <a:lstStyle/>
          <a:p>
            <a:r>
              <a:rPr lang="fr-FR" dirty="0"/>
              <a:t>SPRINT avant - après</a:t>
            </a:r>
          </a:p>
        </p:txBody>
      </p:sp>
    </p:spTree>
    <p:extLst>
      <p:ext uri="{BB962C8B-B14F-4D97-AF65-F5344CB8AC3E}">
        <p14:creationId xmlns:p14="http://schemas.microsoft.com/office/powerpoint/2010/main" val="1222305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phique 1">
            <a:extLst>
              <a:ext uri="{FF2B5EF4-FFF2-40B4-BE49-F238E27FC236}">
                <a16:creationId xmlns:a16="http://schemas.microsoft.com/office/drawing/2014/main" xmlns="" id="{9B2C214E-E6CF-6AAA-505E-9FD0E91BF859}"/>
              </a:ext>
            </a:extLst>
          </p:cNvPr>
          <p:cNvGraphicFramePr>
            <a:graphicFrameLocks/>
          </p:cNvGraphicFramePr>
          <p:nvPr>
            <p:extLst>
              <p:ext uri="{D42A27DB-BD31-4B8C-83A1-F6EECF244321}">
                <p14:modId xmlns:p14="http://schemas.microsoft.com/office/powerpoint/2010/main" val="3043028510"/>
              </p:ext>
            </p:extLst>
          </p:nvPr>
        </p:nvGraphicFramePr>
        <p:xfrm>
          <a:off x="3810000" y="992981"/>
          <a:ext cx="4572000" cy="5739123"/>
        </p:xfrm>
        <a:graphic>
          <a:graphicData uri="http://schemas.openxmlformats.org/drawingml/2006/chart">
            <c:chart xmlns:c="http://schemas.openxmlformats.org/drawingml/2006/chart" xmlns:r="http://schemas.openxmlformats.org/officeDocument/2006/relationships" r:id="rId2"/>
          </a:graphicData>
        </a:graphic>
      </p:graphicFrame>
      <p:sp>
        <p:nvSpPr>
          <p:cNvPr id="3" name="ZoneTexte 2">
            <a:extLst>
              <a:ext uri="{FF2B5EF4-FFF2-40B4-BE49-F238E27FC236}">
                <a16:creationId xmlns:a16="http://schemas.microsoft.com/office/drawing/2014/main" xmlns="" id="{F46F24D1-1262-24CB-E8DC-AB7700B001FF}"/>
              </a:ext>
            </a:extLst>
          </p:cNvPr>
          <p:cNvSpPr txBox="1"/>
          <p:nvPr/>
        </p:nvSpPr>
        <p:spPr>
          <a:xfrm>
            <a:off x="4280452" y="556591"/>
            <a:ext cx="1960024" cy="369332"/>
          </a:xfrm>
          <a:prstGeom prst="rect">
            <a:avLst/>
          </a:prstGeom>
          <a:noFill/>
        </p:spPr>
        <p:txBody>
          <a:bodyPr wrap="none" rtlCol="0">
            <a:spAutoFit/>
          </a:bodyPr>
          <a:lstStyle/>
          <a:p>
            <a:r>
              <a:rPr lang="fr-FR" dirty="0"/>
              <a:t>SUD avant et après</a:t>
            </a:r>
          </a:p>
        </p:txBody>
      </p:sp>
    </p:spTree>
    <p:extLst>
      <p:ext uri="{BB962C8B-B14F-4D97-AF65-F5344CB8AC3E}">
        <p14:creationId xmlns:p14="http://schemas.microsoft.com/office/powerpoint/2010/main" val="355900600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612</TotalTime>
  <Words>1501</Words>
  <Application>Microsoft Office PowerPoint</Application>
  <PresentationFormat>Grand écran</PresentationFormat>
  <Paragraphs>138</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Calibri</vt:lpstr>
      <vt:lpstr>Calibri Light</vt:lpstr>
      <vt:lpstr>Wingdings</vt:lpstr>
      <vt:lpstr>Thème Office</vt:lpstr>
      <vt:lpstr>5 ans de groupes d’EMDR à PasserElles Buissonnières</vt:lpstr>
      <vt:lpstr>Le cadre de l’intervention</vt:lpstr>
      <vt:lpstr>L’intervention: mise en place</vt:lpstr>
      <vt:lpstr>L’intervention: déroulement</vt:lpstr>
      <vt:lpstr>L’intervention: déroulement </vt:lpstr>
      <vt:lpstr>Pour l’association  </vt:lpstr>
      <vt:lpstr>Les résultats </vt:lpstr>
      <vt:lpstr>Présentation PowerPoint</vt:lpstr>
      <vt:lpstr>Présentation PowerPoint</vt:lpstr>
      <vt:lpstr>Les questions qui viennent </vt:lpstr>
      <vt:lpstr>Les adaptations </vt:lpstr>
      <vt:lpstr>Quelques adaptations sur  les ressources</vt:lpstr>
      <vt:lpstr>Quelques adaptations  du processus </vt:lpstr>
      <vt:lpstr>Des ajouts  et l’aspect systémique</vt:lpstr>
      <vt:lpstr>Ce qui émerge de la pratique</vt:lpstr>
      <vt:lpstr>Une posture que l’on découvre</vt:lpstr>
      <vt:lpstr>Quelques perles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ans de groupes d’EMDR à PasserElles Buissonnières</dc:title>
  <dc:creator>emmanuel contamin</dc:creator>
  <cp:lastModifiedBy>Catherine Guez</cp:lastModifiedBy>
  <cp:revision>19</cp:revision>
  <dcterms:created xsi:type="dcterms:W3CDTF">2024-01-11T18:31:37Z</dcterms:created>
  <dcterms:modified xsi:type="dcterms:W3CDTF">2024-04-08T13:07:45Z</dcterms:modified>
</cp:coreProperties>
</file>