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8" r:id="rId1"/>
  </p:sldMasterIdLst>
  <p:sldIdLst>
    <p:sldId id="256" r:id="rId2"/>
    <p:sldId id="258" r:id="rId3"/>
    <p:sldId id="270" r:id="rId4"/>
    <p:sldId id="259" r:id="rId5"/>
    <p:sldId id="260" r:id="rId6"/>
    <p:sldId id="261" r:id="rId7"/>
    <p:sldId id="263" r:id="rId8"/>
    <p:sldId id="272" r:id="rId9"/>
    <p:sldId id="273" r:id="rId10"/>
    <p:sldId id="283" r:id="rId11"/>
    <p:sldId id="284" r:id="rId12"/>
    <p:sldId id="271" r:id="rId13"/>
    <p:sldId id="282" r:id="rId14"/>
    <p:sldId id="286" r:id="rId15"/>
    <p:sldId id="265" r:id="rId16"/>
    <p:sldId id="275" r:id="rId17"/>
    <p:sldId id="276" r:id="rId18"/>
    <p:sldId id="277" r:id="rId19"/>
    <p:sldId id="278" r:id="rId20"/>
    <p:sldId id="279" r:id="rId21"/>
    <p:sldId id="280" r:id="rId22"/>
    <p:sldId id="28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34F6F6-537C-9542-AFD5-D86641271457}" v="73" dt="2024-02-04T11:56:29.1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10"/>
    <p:restoredTop sz="94582"/>
  </p:normalViewPr>
  <p:slideViewPr>
    <p:cSldViewPr snapToGrid="0" snapToObjects="1">
      <p:cViewPr varScale="1">
        <p:scale>
          <a:sx n="103" d="100"/>
          <a:sy n="103" d="100"/>
        </p:scale>
        <p:origin x="13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F6CCBF3A-D7FB-4B97-8FD5-6FFB20CB1E84}" type="datetimeFigureOut">
              <a:rPr lang="en-US" smtClean="0"/>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9D357-8067-4A1F-97B2-93C5160B78D9}" type="slidenum">
              <a:rPr lang="en-US" smtClean="0"/>
              <a:t>‹N°›</a:t>
            </a:fld>
            <a:endParaRPr lang="en-US"/>
          </a:p>
        </p:txBody>
      </p:sp>
    </p:spTree>
    <p:extLst>
      <p:ext uri="{BB962C8B-B14F-4D97-AF65-F5344CB8AC3E}">
        <p14:creationId xmlns:p14="http://schemas.microsoft.com/office/powerpoint/2010/main" val="190433927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6CCBF3A-D7FB-4B97-8FD5-6FFB20CB1E84}"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9D357-8067-4A1F-97B2-93C5160B78D9}" type="slidenum">
              <a:rPr lang="en-US" smtClean="0"/>
              <a:t>‹N°›</a:t>
            </a:fld>
            <a:endParaRPr lang="en-US"/>
          </a:p>
        </p:txBody>
      </p:sp>
    </p:spTree>
    <p:extLst>
      <p:ext uri="{BB962C8B-B14F-4D97-AF65-F5344CB8AC3E}">
        <p14:creationId xmlns:p14="http://schemas.microsoft.com/office/powerpoint/2010/main" val="4105111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6CCBF3A-D7FB-4B97-8FD5-6FFB20CB1E84}"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9D357-8067-4A1F-97B2-93C5160B78D9}" type="slidenum">
              <a:rPr lang="en-US" smtClean="0"/>
              <a:t>‹N°›</a:t>
            </a:fld>
            <a:endParaRPr lang="en-US"/>
          </a:p>
        </p:txBody>
      </p:sp>
    </p:spTree>
    <p:extLst>
      <p:ext uri="{BB962C8B-B14F-4D97-AF65-F5344CB8AC3E}">
        <p14:creationId xmlns:p14="http://schemas.microsoft.com/office/powerpoint/2010/main" val="2532556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6CCBF3A-D7FB-4B97-8FD5-6FFB20CB1E84}" type="datetimeFigureOut">
              <a:rPr lang="en-US" smtClean="0"/>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9D357-8067-4A1F-97B2-93C5160B78D9}" type="slidenum">
              <a:rPr lang="en-US" smtClean="0"/>
              <a:t>‹N°›</a:t>
            </a:fld>
            <a:endParaRPr lang="en-US"/>
          </a:p>
        </p:txBody>
      </p:sp>
    </p:spTree>
    <p:extLst>
      <p:ext uri="{BB962C8B-B14F-4D97-AF65-F5344CB8AC3E}">
        <p14:creationId xmlns:p14="http://schemas.microsoft.com/office/powerpoint/2010/main" val="376222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F6CCBF3A-D7FB-4B97-8FD5-6FFB20CB1E84}" type="datetimeFigureOut">
              <a:rPr lang="en-US" smtClean="0"/>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9D357-8067-4A1F-97B2-93C5160B78D9}" type="slidenum">
              <a:rPr lang="en-US" smtClean="0"/>
              <a:t>‹N°›</a:t>
            </a:fld>
            <a:endParaRPr lang="en-US"/>
          </a:p>
        </p:txBody>
      </p:sp>
    </p:spTree>
    <p:extLst>
      <p:ext uri="{BB962C8B-B14F-4D97-AF65-F5344CB8AC3E}">
        <p14:creationId xmlns:p14="http://schemas.microsoft.com/office/powerpoint/2010/main" val="35515087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F6CCBF3A-D7FB-4B97-8FD5-6FFB20CB1E84}" type="datetimeFigureOut">
              <a:rPr lang="en-US" smtClean="0"/>
              <a:t>4/8/2024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109D357-8067-4A1F-97B2-93C5160B78D9}" type="slidenum">
              <a:rPr lang="en-US" smtClean="0"/>
              <a:t>‹N°›</a:t>
            </a:fld>
            <a:endParaRPr lang="en-US"/>
          </a:p>
        </p:txBody>
      </p:sp>
    </p:spTree>
    <p:extLst>
      <p:ext uri="{BB962C8B-B14F-4D97-AF65-F5344CB8AC3E}">
        <p14:creationId xmlns:p14="http://schemas.microsoft.com/office/powerpoint/2010/main" val="385900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583436" y="3143250"/>
            <a:ext cx="4270248" cy="25967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F6CCBF3A-D7FB-4B97-8FD5-6FFB20CB1E84}" type="datetimeFigureOut">
              <a:rPr lang="en-US" smtClean="0"/>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9D357-8067-4A1F-97B2-93C5160B78D9}" type="slidenum">
              <a:rPr lang="en-US" smtClean="0"/>
              <a:t>‹N°›</a:t>
            </a:fld>
            <a:endParaRPr lang="en-US"/>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327856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6CCBF3A-D7FB-4B97-8FD5-6FFB20CB1E84}" type="datetimeFigureOut">
              <a:rPr lang="en-US" smtClean="0"/>
              <a:t>4/8/2024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9D357-8067-4A1F-97B2-93C5160B78D9}" type="slidenum">
              <a:rPr lang="en-US" smtClean="0"/>
              <a:t>‹N°›</a:t>
            </a:fld>
            <a:endParaRPr lang="en-US"/>
          </a:p>
        </p:txBody>
      </p:sp>
    </p:spTree>
    <p:extLst>
      <p:ext uri="{BB962C8B-B14F-4D97-AF65-F5344CB8AC3E}">
        <p14:creationId xmlns:p14="http://schemas.microsoft.com/office/powerpoint/2010/main" val="233680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CBF3A-D7FB-4B97-8FD5-6FFB20CB1E84}" type="datetimeFigureOut">
              <a:rPr lang="en-US" smtClean="0"/>
              <a:t>4/8/2024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9D357-8067-4A1F-97B2-93C5160B78D9}" type="slidenum">
              <a:rPr lang="en-US" smtClean="0"/>
              <a:t>‹N°›</a:t>
            </a:fld>
            <a:endParaRPr lang="en-US"/>
          </a:p>
        </p:txBody>
      </p:sp>
    </p:spTree>
    <p:extLst>
      <p:ext uri="{BB962C8B-B14F-4D97-AF65-F5344CB8AC3E}">
        <p14:creationId xmlns:p14="http://schemas.microsoft.com/office/powerpoint/2010/main" val="518176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9" name="Date Placeholder 8"/>
          <p:cNvSpPr>
            <a:spLocks noGrp="1"/>
          </p:cNvSpPr>
          <p:nvPr>
            <p:ph type="dt" sz="half" idx="10"/>
          </p:nvPr>
        </p:nvSpPr>
        <p:spPr/>
        <p:txBody>
          <a:bodyPr/>
          <a:lstStyle/>
          <a:p>
            <a:fld id="{F6CCBF3A-D7FB-4B97-8FD5-6FFB20CB1E84}" type="datetimeFigureOut">
              <a:rPr lang="en-US" smtClean="0"/>
              <a:t>4/8/2024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3109D357-8067-4A1F-97B2-93C5160B78D9}" type="slidenum">
              <a:rPr lang="en-US" smtClean="0"/>
              <a:t>‹N°›</a:t>
            </a:fld>
            <a:endParaRPr lang="en-US"/>
          </a:p>
        </p:txBody>
      </p:sp>
    </p:spTree>
    <p:extLst>
      <p:ext uri="{BB962C8B-B14F-4D97-AF65-F5344CB8AC3E}">
        <p14:creationId xmlns:p14="http://schemas.microsoft.com/office/powerpoint/2010/main" val="67718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6CCBF3A-D7FB-4B97-8FD5-6FFB20CB1E84}" type="datetimeFigureOut">
              <a:rPr lang="en-US" smtClean="0"/>
              <a:t>4/8/2024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3109D357-8067-4A1F-97B2-93C5160B78D9}" type="slidenum">
              <a:rPr lang="en-US" smtClean="0"/>
              <a:t>‹N°›</a:t>
            </a:fld>
            <a:endParaRPr lang="en-US"/>
          </a:p>
        </p:txBody>
      </p:sp>
    </p:spTree>
    <p:extLst>
      <p:ext uri="{BB962C8B-B14F-4D97-AF65-F5344CB8AC3E}">
        <p14:creationId xmlns:p14="http://schemas.microsoft.com/office/powerpoint/2010/main" val="272281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6CCBF3A-D7FB-4B97-8FD5-6FFB20CB1E84}" type="datetimeFigureOut">
              <a:rPr lang="en-US" smtClean="0"/>
              <a:t>4/8/2024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109D357-8067-4A1F-97B2-93C5160B78D9}" type="slidenum">
              <a:rPr lang="en-US" smtClean="0"/>
              <a:t>‹N°›</a:t>
            </a:fld>
            <a:endParaRPr lang="en-US"/>
          </a:p>
        </p:txBody>
      </p:sp>
    </p:spTree>
    <p:extLst>
      <p:ext uri="{BB962C8B-B14F-4D97-AF65-F5344CB8AC3E}">
        <p14:creationId xmlns:p14="http://schemas.microsoft.com/office/powerpoint/2010/main" val="2326604201"/>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xmlns="" id="{2AEFFFF2-9EB4-4B6C-B9F8-2BA3EF89A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xmlns="" id="{0D65299F-028F-4AFC-B46A-8DB33E20FE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xmlns=""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0B0B6C2E-5C70-1B47-ADEA-1C30CCE6F752}"/>
              </a:ext>
            </a:extLst>
          </p:cNvPr>
          <p:cNvSpPr>
            <a:spLocks noGrp="1"/>
          </p:cNvSpPr>
          <p:nvPr>
            <p:ph type="ctr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Autofit/>
          </a:bodyPr>
          <a:lstStyle/>
          <a:p>
            <a:r>
              <a:rPr lang="en-US" sz="1400" b="1" kern="1200" cap="all" spc="200" baseline="0" dirty="0">
                <a:solidFill>
                  <a:srgbClr val="FFFFFF"/>
                </a:solidFill>
                <a:latin typeface="+mj-lt"/>
                <a:ea typeface="+mj-ea"/>
                <a:cs typeface="+mj-cs"/>
              </a:rPr>
              <a:t>TR</a:t>
            </a:r>
            <a:r>
              <a:rPr lang="en-US" sz="1400" b="1" kern="1200" cap="all" spc="200" baseline="0" dirty="0">
                <a:solidFill>
                  <a:srgbClr val="FFFFFF"/>
                </a:solidFill>
                <a:effectLst/>
                <a:latin typeface="+mj-lt"/>
                <a:ea typeface="+mj-ea"/>
                <a:cs typeface="+mj-cs"/>
              </a:rPr>
              <a:t>AITEMENT EN GROUPE D’UN INCIDENT TRAUMATIQUE </a:t>
            </a:r>
            <a:r>
              <a:rPr lang="en-US" sz="1400" b="1" dirty="0">
                <a:solidFill>
                  <a:srgbClr val="FFFFFF"/>
                </a:solidFill>
              </a:rPr>
              <a:t/>
            </a:r>
            <a:br>
              <a:rPr lang="en-US" sz="1400" b="1" dirty="0">
                <a:solidFill>
                  <a:srgbClr val="FFFFFF"/>
                </a:solidFill>
              </a:rPr>
            </a:br>
            <a:r>
              <a:rPr lang="en-US" sz="1400" b="1" kern="1200" cap="all" spc="200" baseline="0" dirty="0">
                <a:solidFill>
                  <a:srgbClr val="FFFFFF"/>
                </a:solidFill>
                <a:effectLst/>
                <a:latin typeface="+mj-lt"/>
                <a:ea typeface="+mj-ea"/>
                <a:cs typeface="+mj-cs"/>
              </a:rPr>
              <a:t/>
            </a:r>
            <a:br>
              <a:rPr lang="en-US" sz="1400" b="1" kern="1200" cap="all" spc="200" baseline="0" dirty="0">
                <a:solidFill>
                  <a:srgbClr val="FFFFFF"/>
                </a:solidFill>
                <a:effectLst/>
                <a:latin typeface="+mj-lt"/>
                <a:ea typeface="+mj-ea"/>
                <a:cs typeface="+mj-cs"/>
              </a:rPr>
            </a:br>
            <a:r>
              <a:rPr lang="en-US" sz="1400" b="1" kern="1200" cap="all" spc="200" baseline="0" dirty="0">
                <a:solidFill>
                  <a:srgbClr val="FFFFFF"/>
                </a:solidFill>
                <a:effectLst/>
                <a:latin typeface="+mj-lt"/>
                <a:ea typeface="+mj-ea"/>
                <a:cs typeface="+mj-cs"/>
              </a:rPr>
              <a:t>EMDR/G-TEP</a:t>
            </a:r>
            <a:br>
              <a:rPr lang="en-US" sz="1400" b="1" kern="1200" cap="all" spc="200" baseline="0" dirty="0">
                <a:solidFill>
                  <a:srgbClr val="FFFFFF"/>
                </a:solidFill>
                <a:effectLst/>
                <a:latin typeface="+mj-lt"/>
                <a:ea typeface="+mj-ea"/>
                <a:cs typeface="+mj-cs"/>
              </a:rPr>
            </a:br>
            <a:r>
              <a:rPr lang="en-US" sz="1400" b="1" kern="1200" cap="all" spc="200" baseline="0" dirty="0">
                <a:solidFill>
                  <a:srgbClr val="FFFFFF"/>
                </a:solidFill>
                <a:effectLst/>
                <a:latin typeface="+mj-lt"/>
                <a:ea typeface="+mj-ea"/>
                <a:cs typeface="+mj-cs"/>
              </a:rPr>
              <a:t>(GROUP TRAUMATIC EPISOD PROCEDURE)</a:t>
            </a:r>
            <a:br>
              <a:rPr lang="en-US" sz="1400" b="1" kern="1200" cap="all" spc="200" baseline="0" dirty="0">
                <a:solidFill>
                  <a:srgbClr val="FFFFFF"/>
                </a:solidFill>
                <a:effectLst/>
                <a:latin typeface="+mj-lt"/>
                <a:ea typeface="+mj-ea"/>
                <a:cs typeface="+mj-cs"/>
              </a:rPr>
            </a:br>
            <a:r>
              <a:rPr lang="en-US" sz="1400" b="1" kern="1200" cap="all" spc="200" baseline="0" dirty="0">
                <a:solidFill>
                  <a:srgbClr val="FFFFFF"/>
                </a:solidFill>
                <a:effectLst/>
                <a:latin typeface="+mj-lt"/>
                <a:ea typeface="+mj-ea"/>
                <a:cs typeface="+mj-cs"/>
              </a:rPr>
              <a:t/>
            </a:r>
            <a:br>
              <a:rPr lang="en-US" sz="1400" b="1" kern="1200" cap="all" spc="200" baseline="0" dirty="0">
                <a:solidFill>
                  <a:srgbClr val="FFFFFF"/>
                </a:solidFill>
                <a:effectLst/>
                <a:latin typeface="+mj-lt"/>
                <a:ea typeface="+mj-ea"/>
                <a:cs typeface="+mj-cs"/>
              </a:rPr>
            </a:br>
            <a:r>
              <a:rPr lang="en-US" sz="1400" b="1" kern="1200" cap="all" spc="200" baseline="0" dirty="0">
                <a:solidFill>
                  <a:srgbClr val="FFFFFF"/>
                </a:solidFill>
                <a:effectLst/>
                <a:latin typeface="+mj-lt"/>
                <a:ea typeface="+mj-ea"/>
                <a:cs typeface="+mj-cs"/>
              </a:rPr>
              <a:t>AU SEIN D’UNE MAISON DE SANTÉ </a:t>
            </a:r>
            <a:br>
              <a:rPr lang="en-US" sz="1400" b="1" kern="1200" cap="all" spc="200" baseline="0" dirty="0">
                <a:solidFill>
                  <a:srgbClr val="FFFFFF"/>
                </a:solidFill>
                <a:effectLst/>
                <a:latin typeface="+mj-lt"/>
                <a:ea typeface="+mj-ea"/>
                <a:cs typeface="+mj-cs"/>
              </a:rPr>
            </a:br>
            <a:r>
              <a:rPr lang="en-US" sz="1400" b="1" kern="1200" cap="all" spc="200" baseline="0" dirty="0">
                <a:solidFill>
                  <a:srgbClr val="FFFFFF"/>
                </a:solidFill>
                <a:effectLst/>
                <a:latin typeface="+mj-lt"/>
                <a:ea typeface="+mj-ea"/>
                <a:cs typeface="+mj-cs"/>
              </a:rPr>
              <a:t>PLURI</a:t>
            </a:r>
            <a:br>
              <a:rPr lang="en-US" sz="1400" b="1" kern="1200" cap="all" spc="200" baseline="0" dirty="0">
                <a:solidFill>
                  <a:srgbClr val="FFFFFF"/>
                </a:solidFill>
                <a:effectLst/>
                <a:latin typeface="+mj-lt"/>
                <a:ea typeface="+mj-ea"/>
                <a:cs typeface="+mj-cs"/>
              </a:rPr>
            </a:br>
            <a:r>
              <a:rPr lang="en-US" sz="1400" b="1" kern="1200" cap="all" spc="200" baseline="0" dirty="0">
                <a:solidFill>
                  <a:srgbClr val="FFFFFF"/>
                </a:solidFill>
                <a:effectLst/>
                <a:latin typeface="+mj-lt"/>
                <a:ea typeface="+mj-ea"/>
                <a:cs typeface="+mj-cs"/>
              </a:rPr>
              <a:t>PROFESSIONNELLE</a:t>
            </a:r>
            <a:endParaRPr lang="en-US" sz="1400" kern="1200" cap="all" spc="200" baseline="0" dirty="0">
              <a:solidFill>
                <a:srgbClr val="FFFFFF"/>
              </a:solidFill>
              <a:latin typeface="+mj-lt"/>
              <a:ea typeface="+mj-ea"/>
              <a:cs typeface="+mj-cs"/>
            </a:endParaRPr>
          </a:p>
        </p:txBody>
      </p:sp>
      <p:sp>
        <p:nvSpPr>
          <p:cNvPr id="3" name="Sous-titre 2">
            <a:extLst>
              <a:ext uri="{FF2B5EF4-FFF2-40B4-BE49-F238E27FC236}">
                <a16:creationId xmlns:a16="http://schemas.microsoft.com/office/drawing/2014/main" xmlns="" id="{25E6ACFA-9C91-A449-8643-18AFA16E9BDF}"/>
              </a:ext>
            </a:extLst>
          </p:cNvPr>
          <p:cNvSpPr>
            <a:spLocks noGrp="1"/>
          </p:cNvSpPr>
          <p:nvPr>
            <p:ph type="subTitle" idx="1"/>
          </p:nvPr>
        </p:nvSpPr>
        <p:spPr>
          <a:xfrm>
            <a:off x="5591695" y="1402080"/>
            <a:ext cx="5320696" cy="4053840"/>
          </a:xfrm>
        </p:spPr>
        <p:txBody>
          <a:bodyPr vert="horz" lIns="91440" tIns="45720" rIns="91440" bIns="45720" rtlCol="0" anchor="ctr">
            <a:normAutofit lnSpcReduction="10000"/>
          </a:bodyPr>
          <a:lstStyle/>
          <a:p>
            <a:pPr indent="-228600" algn="l">
              <a:lnSpc>
                <a:spcPct val="90000"/>
              </a:lnSpc>
              <a:buFont typeface="Arial" panose="020B0604020202020204" pitchFamily="34" charset="0"/>
              <a:buChar char="•"/>
            </a:pPr>
            <a:endParaRPr lang="en-US" sz="1400" dirty="0">
              <a:solidFill>
                <a:schemeClr val="tx1">
                  <a:lumMod val="85000"/>
                  <a:lumOff val="15000"/>
                </a:schemeClr>
              </a:solidFill>
              <a:effectLst/>
            </a:endParaRPr>
          </a:p>
          <a:p>
            <a:pPr indent="-228600" algn="l">
              <a:lnSpc>
                <a:spcPct val="90000"/>
              </a:lnSpc>
              <a:buFont typeface="Arial" panose="020B0604020202020204" pitchFamily="34" charset="0"/>
              <a:buChar char="•"/>
            </a:pPr>
            <a:endParaRPr lang="en-US" sz="1400" dirty="0">
              <a:solidFill>
                <a:schemeClr val="tx1">
                  <a:lumMod val="85000"/>
                  <a:lumOff val="15000"/>
                </a:schemeClr>
              </a:solidFill>
            </a:endParaRPr>
          </a:p>
          <a:p>
            <a:pPr algn="l">
              <a:lnSpc>
                <a:spcPct val="90000"/>
              </a:lnSpc>
            </a:pPr>
            <a:r>
              <a:rPr lang="en-US" sz="1800" dirty="0">
                <a:solidFill>
                  <a:schemeClr val="accent2">
                    <a:lumMod val="75000"/>
                  </a:schemeClr>
                </a:solidFill>
                <a:effectLst/>
              </a:rPr>
              <a:t>UNE OCCASION DE</a:t>
            </a:r>
          </a:p>
          <a:p>
            <a:pPr algn="l">
              <a:lnSpc>
                <a:spcPct val="90000"/>
              </a:lnSpc>
            </a:pPr>
            <a:r>
              <a:rPr lang="en-US" sz="1800" dirty="0">
                <a:solidFill>
                  <a:schemeClr val="accent2">
                    <a:lumMod val="75000"/>
                  </a:schemeClr>
                </a:solidFill>
                <a:effectLst/>
              </a:rPr>
              <a:t>DÉVELOPPER L’EMDR POUR TOUS</a:t>
            </a:r>
          </a:p>
          <a:p>
            <a:pPr algn="l">
              <a:lnSpc>
                <a:spcPct val="90000"/>
              </a:lnSpc>
            </a:pPr>
            <a:r>
              <a:rPr lang="en-US" sz="1800" dirty="0">
                <a:solidFill>
                  <a:schemeClr val="accent2">
                    <a:lumMod val="75000"/>
                  </a:schemeClr>
                </a:solidFill>
                <a:effectLst/>
              </a:rPr>
              <a:t>ET LES PROTOCOLES DE GROUPE</a:t>
            </a:r>
          </a:p>
          <a:p>
            <a:pPr algn="l">
              <a:lnSpc>
                <a:spcPct val="90000"/>
              </a:lnSpc>
            </a:pPr>
            <a:r>
              <a:rPr lang="en-US" sz="1800" dirty="0">
                <a:solidFill>
                  <a:schemeClr val="accent2">
                    <a:lumMod val="75000"/>
                  </a:schemeClr>
                </a:solidFill>
                <a:effectLst/>
              </a:rPr>
              <a:t>POUR AMÉLIORER L’ACCESSIBILITÉ À</a:t>
            </a:r>
          </a:p>
          <a:p>
            <a:pPr algn="l">
              <a:lnSpc>
                <a:spcPct val="90000"/>
              </a:lnSpc>
            </a:pPr>
            <a:r>
              <a:rPr lang="en-US" sz="1800" dirty="0">
                <a:solidFill>
                  <a:schemeClr val="accent2">
                    <a:lumMod val="75000"/>
                  </a:schemeClr>
                </a:solidFill>
                <a:effectLst/>
              </a:rPr>
              <a:t>L’EMDR</a:t>
            </a:r>
          </a:p>
          <a:p>
            <a:pPr algn="l">
              <a:lnSpc>
                <a:spcPct val="90000"/>
              </a:lnSpc>
            </a:pPr>
            <a:r>
              <a:rPr lang="en-US" sz="1800" dirty="0">
                <a:solidFill>
                  <a:schemeClr val="accent2">
                    <a:lumMod val="75000"/>
                  </a:schemeClr>
                </a:solidFill>
                <a:effectLst/>
              </a:rPr>
              <a:t>AUX PERSONNES SOUFFRANT</a:t>
            </a:r>
          </a:p>
          <a:p>
            <a:pPr algn="l">
              <a:lnSpc>
                <a:spcPct val="90000"/>
              </a:lnSpc>
            </a:pPr>
            <a:r>
              <a:rPr lang="en-US" sz="1800" dirty="0">
                <a:solidFill>
                  <a:schemeClr val="accent2">
                    <a:lumMod val="75000"/>
                  </a:schemeClr>
                </a:solidFill>
                <a:effectLst/>
              </a:rPr>
              <a:t>DU TROUBLE DE STRESS POST</a:t>
            </a:r>
          </a:p>
          <a:p>
            <a:pPr algn="l">
              <a:lnSpc>
                <a:spcPct val="90000"/>
              </a:lnSpc>
            </a:pPr>
            <a:r>
              <a:rPr lang="en-US" sz="1800" dirty="0">
                <a:solidFill>
                  <a:schemeClr val="accent2">
                    <a:lumMod val="75000"/>
                  </a:schemeClr>
                </a:solidFill>
                <a:effectLst/>
              </a:rPr>
              <a:t>TRAUMATIQUE ET</a:t>
            </a:r>
          </a:p>
          <a:p>
            <a:pPr algn="l">
              <a:lnSpc>
                <a:spcPct val="90000"/>
              </a:lnSpc>
            </a:pPr>
            <a:r>
              <a:rPr lang="en-US" sz="1800" dirty="0">
                <a:solidFill>
                  <a:schemeClr val="accent2">
                    <a:lumMod val="75000"/>
                  </a:schemeClr>
                </a:solidFill>
                <a:effectLst/>
              </a:rPr>
              <a:t>RENCONTRANT DES</a:t>
            </a:r>
          </a:p>
          <a:p>
            <a:pPr algn="l">
              <a:lnSpc>
                <a:spcPct val="90000"/>
              </a:lnSpc>
            </a:pPr>
            <a:r>
              <a:rPr lang="en-US" sz="1800" dirty="0">
                <a:solidFill>
                  <a:schemeClr val="accent2">
                    <a:lumMod val="75000"/>
                  </a:schemeClr>
                </a:solidFill>
                <a:effectLst/>
              </a:rPr>
              <a:t>DIFFICULTÉS FINANCIÈRES</a:t>
            </a:r>
          </a:p>
          <a:p>
            <a:pPr indent="-228600" algn="l">
              <a:lnSpc>
                <a:spcPct val="90000"/>
              </a:lnSpc>
              <a:buFont typeface="Arial" panose="020B0604020202020204" pitchFamily="34" charset="0"/>
              <a:buChar char="•"/>
            </a:pPr>
            <a:endParaRPr lang="en-US" sz="1400" dirty="0">
              <a:solidFill>
                <a:schemeClr val="tx1">
                  <a:lumMod val="85000"/>
                  <a:lumOff val="15000"/>
                </a:schemeClr>
              </a:solidFill>
            </a:endParaRPr>
          </a:p>
        </p:txBody>
      </p:sp>
    </p:spTree>
    <p:extLst>
      <p:ext uri="{BB962C8B-B14F-4D97-AF65-F5344CB8AC3E}">
        <p14:creationId xmlns:p14="http://schemas.microsoft.com/office/powerpoint/2010/main" val="288853202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5F39AAFF-190A-8E43-99D7-41C22D29493C}"/>
              </a:ext>
            </a:extLst>
          </p:cNvPr>
          <p:cNvSpPr>
            <a:spLocks noGrp="1"/>
          </p:cNvSpPr>
          <p:nvPr>
            <p:ph type="title"/>
          </p:nvPr>
        </p:nvSpPr>
        <p:spPr>
          <a:xfrm>
            <a:off x="2231136" y="467418"/>
            <a:ext cx="7729728" cy="1188720"/>
          </a:xfrm>
          <a:solidFill>
            <a:srgbClr val="FFFFFF"/>
          </a:solidFill>
        </p:spPr>
        <p:txBody>
          <a:bodyPr>
            <a:normAutofit/>
          </a:bodyPr>
          <a:lstStyle/>
          <a:p>
            <a:r>
              <a:rPr lang="fr-FR" dirty="0"/>
              <a:t>PHASE DE PRÉPARATION DU GROUPE</a:t>
            </a:r>
          </a:p>
        </p:txBody>
      </p:sp>
      <p:sp>
        <p:nvSpPr>
          <p:cNvPr id="3" name="Espace réservé du contenu 2">
            <a:extLst>
              <a:ext uri="{FF2B5EF4-FFF2-40B4-BE49-F238E27FC236}">
                <a16:creationId xmlns:a16="http://schemas.microsoft.com/office/drawing/2014/main" xmlns="" id="{0372763A-1564-5240-9A1F-3CF947C0A113}"/>
              </a:ext>
            </a:extLst>
          </p:cNvPr>
          <p:cNvSpPr>
            <a:spLocks noGrp="1"/>
          </p:cNvSpPr>
          <p:nvPr>
            <p:ph idx="1"/>
          </p:nvPr>
        </p:nvSpPr>
        <p:spPr>
          <a:xfrm>
            <a:off x="1706062" y="2291262"/>
            <a:ext cx="8779512" cy="2879256"/>
          </a:xfrm>
        </p:spPr>
        <p:txBody>
          <a:bodyPr>
            <a:normAutofit/>
          </a:bodyPr>
          <a:lstStyle/>
          <a:p>
            <a:pPr>
              <a:buFont typeface="Wingdings" pitchFamily="2" charset="2"/>
              <a:buChar char="Ø"/>
            </a:pPr>
            <a:r>
              <a:rPr lang="fr-FR" dirty="0">
                <a:solidFill>
                  <a:srgbClr val="404040"/>
                </a:solidFill>
              </a:rPr>
              <a:t>A partir des critères de participation, les professionnels de la MSP proposent aux patients susceptibles de bénéficier de l’accompagnement en groupe de me contacter</a:t>
            </a:r>
          </a:p>
          <a:p>
            <a:pPr>
              <a:buFont typeface="Wingdings" pitchFamily="2" charset="2"/>
              <a:buChar char="Ø"/>
            </a:pPr>
            <a:r>
              <a:rPr lang="fr-FR" dirty="0">
                <a:solidFill>
                  <a:srgbClr val="404040"/>
                </a:solidFill>
              </a:rPr>
              <a:t>1</a:t>
            </a:r>
            <a:r>
              <a:rPr lang="fr-FR" baseline="30000" dirty="0">
                <a:solidFill>
                  <a:srgbClr val="404040"/>
                </a:solidFill>
              </a:rPr>
              <a:t>er</a:t>
            </a:r>
            <a:r>
              <a:rPr lang="fr-FR" dirty="0">
                <a:solidFill>
                  <a:srgbClr val="404040"/>
                </a:solidFill>
              </a:rPr>
              <a:t> contact téléphonique au cours duquel les personnes se présentent. Échanges autour du cadre, des objectifs et de l’organisation</a:t>
            </a:r>
          </a:p>
          <a:p>
            <a:pPr>
              <a:buFont typeface="Wingdings" pitchFamily="2" charset="2"/>
              <a:buChar char="Ø"/>
            </a:pPr>
            <a:r>
              <a:rPr lang="fr-FR" dirty="0">
                <a:solidFill>
                  <a:srgbClr val="404040"/>
                </a:solidFill>
              </a:rPr>
              <a:t>Proposition de venir retirer à l’accueil de la MSP une échelle d’évaluation du trauma, de prendre le temps de la remplir tranquillement et de la déposer remplie dans mon casier</a:t>
            </a:r>
          </a:p>
          <a:p>
            <a:pPr>
              <a:buFont typeface="Wingdings" pitchFamily="2" charset="2"/>
              <a:buChar char="Ø"/>
            </a:pPr>
            <a:r>
              <a:rPr lang="fr-FR" dirty="0">
                <a:solidFill>
                  <a:srgbClr val="404040"/>
                </a:solidFill>
              </a:rPr>
              <a:t>Si accord de la personne et faisabilité, partage des dates et des horaires avant la 1</a:t>
            </a:r>
            <a:r>
              <a:rPr lang="fr-FR" baseline="30000" dirty="0">
                <a:solidFill>
                  <a:srgbClr val="404040"/>
                </a:solidFill>
              </a:rPr>
              <a:t>ère</a:t>
            </a:r>
            <a:r>
              <a:rPr lang="fr-FR" dirty="0">
                <a:solidFill>
                  <a:srgbClr val="404040"/>
                </a:solidFill>
              </a:rPr>
              <a:t> séance</a:t>
            </a:r>
          </a:p>
          <a:p>
            <a:pPr>
              <a:buFont typeface="Wingdings" pitchFamily="2" charset="2"/>
              <a:buChar char="Ø"/>
            </a:pPr>
            <a:endParaRPr lang="fr-FR" dirty="0">
              <a:solidFill>
                <a:srgbClr val="404040"/>
              </a:solidFill>
            </a:endParaRPr>
          </a:p>
        </p:txBody>
      </p:sp>
    </p:spTree>
    <p:extLst>
      <p:ext uri="{BB962C8B-B14F-4D97-AF65-F5344CB8AC3E}">
        <p14:creationId xmlns:p14="http://schemas.microsoft.com/office/powerpoint/2010/main" val="34232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EDFC831E-1657-E844-A63D-54DDE896EBE5}"/>
              </a:ext>
            </a:extLst>
          </p:cNvPr>
          <p:cNvSpPr>
            <a:spLocks noGrp="1"/>
          </p:cNvSpPr>
          <p:nvPr>
            <p:ph type="title"/>
          </p:nvPr>
        </p:nvSpPr>
        <p:spPr>
          <a:xfrm>
            <a:off x="8340090" y="1865621"/>
            <a:ext cx="3044952" cy="2166883"/>
          </a:xfrm>
        </p:spPr>
        <p:txBody>
          <a:bodyPr vert="horz" lIns="274320" tIns="182880" rIns="274320" bIns="182880" rtlCol="0" anchor="ctr" anchorCtr="1">
            <a:normAutofit/>
          </a:bodyPr>
          <a:lstStyle/>
          <a:p>
            <a:r>
              <a:rPr lang="en-US" sz="2000" dirty="0"/>
              <a:t>ÉCHELLE ITQ</a:t>
            </a:r>
            <a:br>
              <a:rPr lang="en-US" sz="2000" dirty="0"/>
            </a:br>
            <a:r>
              <a:rPr lang="en-US" sz="2000" dirty="0"/>
              <a:t>(International Trauma questionnaire</a:t>
            </a:r>
            <a:br>
              <a:rPr lang="en-US" sz="2000" dirty="0"/>
            </a:br>
            <a:endParaRPr lang="en-US" sz="2000" dirty="0"/>
          </a:p>
        </p:txBody>
      </p:sp>
      <p:sp>
        <p:nvSpPr>
          <p:cNvPr id="64" name="Rectangle 63">
            <a:extLst>
              <a:ext uri="{FF2B5EF4-FFF2-40B4-BE49-F238E27FC236}">
                <a16:creationId xmlns:a16="http://schemas.microsoft.com/office/drawing/2014/main" xmlns="" id="{012C5A14-1953-477D-BF65-FC0358753C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748863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Espace réservé du contenu 35" descr="Une image contenant texte, reçu, nombre, document&#10;&#10;Description générée automatiquement">
            <a:extLst>
              <a:ext uri="{FF2B5EF4-FFF2-40B4-BE49-F238E27FC236}">
                <a16:creationId xmlns:a16="http://schemas.microsoft.com/office/drawing/2014/main" xmlns="" id="{EEAD18C7-52B9-AF41-83AC-89514E50B132}"/>
              </a:ext>
            </a:extLst>
          </p:cNvPr>
          <p:cNvPicPr>
            <a:picLocks noGrp="1" noChangeAspect="1"/>
          </p:cNvPicPr>
          <p:nvPr>
            <p:ph sz="half" idx="1"/>
          </p:nvPr>
        </p:nvPicPr>
        <p:blipFill>
          <a:blip r:embed="rId2"/>
          <a:stretch>
            <a:fillRect/>
          </a:stretch>
        </p:blipFill>
        <p:spPr>
          <a:xfrm>
            <a:off x="946613" y="321732"/>
            <a:ext cx="2848006" cy="3674848"/>
          </a:xfrm>
          <a:prstGeom prst="rect">
            <a:avLst/>
          </a:prstGeom>
        </p:spPr>
      </p:pic>
      <p:sp>
        <p:nvSpPr>
          <p:cNvPr id="66" name="Rectangle 65">
            <a:extLst>
              <a:ext uri="{FF2B5EF4-FFF2-40B4-BE49-F238E27FC236}">
                <a16:creationId xmlns:a16="http://schemas.microsoft.com/office/drawing/2014/main" xmlns="" id="{1B3B02C1-D6A5-4FA5-A35E-210AF310F6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2000" y="321731"/>
            <a:ext cx="2773764" cy="2065869"/>
          </a:xfrm>
          <a:prstGeom prst="rect">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xmlns="" id="{4BC684D5-3BE6-4567-A7F4-8FAC8B548F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732" y="4157447"/>
            <a:ext cx="4111054" cy="2378820"/>
          </a:xfrm>
          <a:prstGeom prst="rect">
            <a:avLst/>
          </a:prstGeom>
          <a:solidFill>
            <a:schemeClr val="accent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Espace réservé du contenu 37" descr="Une image contenant texte, nombre, capture d’écran, reçu&#10;&#10;Description générée automatiquement">
            <a:extLst>
              <a:ext uri="{FF2B5EF4-FFF2-40B4-BE49-F238E27FC236}">
                <a16:creationId xmlns:a16="http://schemas.microsoft.com/office/drawing/2014/main" xmlns="" id="{6E88B00D-53A3-264D-B632-B914FD444E33}"/>
              </a:ext>
            </a:extLst>
          </p:cNvPr>
          <p:cNvPicPr>
            <a:picLocks noGrp="1" noChangeAspect="1"/>
          </p:cNvPicPr>
          <p:nvPr>
            <p:ph sz="half" idx="2"/>
          </p:nvPr>
        </p:nvPicPr>
        <p:blipFill>
          <a:blip r:embed="rId3"/>
          <a:stretch>
            <a:fillRect/>
          </a:stretch>
        </p:blipFill>
        <p:spPr>
          <a:xfrm>
            <a:off x="4582108" y="2741939"/>
            <a:ext cx="2763656" cy="3600855"/>
          </a:xfrm>
          <a:prstGeom prst="rect">
            <a:avLst/>
          </a:prstGeom>
        </p:spPr>
      </p:pic>
    </p:spTree>
    <p:extLst>
      <p:ext uri="{BB962C8B-B14F-4D97-AF65-F5344CB8AC3E}">
        <p14:creationId xmlns:p14="http://schemas.microsoft.com/office/powerpoint/2010/main" val="3339273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xmlns="" id="{3F47E20B-1205-4238-A82B-90EF577F32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D13567AC-EB9A-47A9-B6EC-B5BDB73B113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8F31C005-3A08-0641-B1BD-634D2E344C31}"/>
              </a:ext>
            </a:extLst>
          </p:cNvPr>
          <p:cNvSpPr>
            <a:spLocks noGrp="1"/>
          </p:cNvSpPr>
          <p:nvPr>
            <p:ph type="title"/>
          </p:nvPr>
        </p:nvSpPr>
        <p:spPr>
          <a:xfrm>
            <a:off x="643468" y="820010"/>
            <a:ext cx="3415288" cy="3212654"/>
          </a:xfrm>
          <a:prstGeom prst="ellipse">
            <a:avLst/>
          </a:prstGeom>
          <a:noFill/>
          <a:ln>
            <a:solidFill>
              <a:schemeClr val="bg1"/>
            </a:solidFill>
          </a:ln>
        </p:spPr>
        <p:txBody>
          <a:bodyPr vert="horz" lIns="274320" tIns="182880" rIns="274320" bIns="182880" rtlCol="0" anchor="ctr" anchorCtr="1">
            <a:normAutofit/>
          </a:bodyPr>
          <a:lstStyle/>
          <a:p>
            <a:r>
              <a:rPr lang="en-US" sz="3800">
                <a:solidFill>
                  <a:schemeClr val="bg1"/>
                </a:solidFill>
              </a:rPr>
              <a:t>LIEU</a:t>
            </a:r>
            <a:br>
              <a:rPr lang="en-US" sz="3800">
                <a:solidFill>
                  <a:schemeClr val="bg1"/>
                </a:solidFill>
              </a:rPr>
            </a:br>
            <a:endParaRPr lang="en-US" sz="3800">
              <a:solidFill>
                <a:schemeClr val="bg1"/>
              </a:solidFill>
            </a:endParaRPr>
          </a:p>
        </p:txBody>
      </p:sp>
      <p:pic>
        <p:nvPicPr>
          <p:cNvPr id="14" name="Espace réservé du contenu 13" descr="Une image contenant intérieur, mur, sol, meubles&#10;&#10;Description générée automatiquement">
            <a:extLst>
              <a:ext uri="{FF2B5EF4-FFF2-40B4-BE49-F238E27FC236}">
                <a16:creationId xmlns:a16="http://schemas.microsoft.com/office/drawing/2014/main" xmlns="" id="{BA380D76-2F63-DA45-AF70-AD0488F5E58E}"/>
              </a:ext>
            </a:extLst>
          </p:cNvPr>
          <p:cNvPicPr>
            <a:picLocks noGrp="1" noChangeAspect="1"/>
          </p:cNvPicPr>
          <p:nvPr>
            <p:ph idx="1"/>
          </p:nvPr>
        </p:nvPicPr>
        <p:blipFill>
          <a:blip r:embed="rId2"/>
          <a:stretch>
            <a:fillRect/>
          </a:stretch>
        </p:blipFill>
        <p:spPr>
          <a:xfrm>
            <a:off x="5297763" y="1004528"/>
            <a:ext cx="6250769" cy="4688076"/>
          </a:xfrm>
          <a:prstGeom prst="rect">
            <a:avLst/>
          </a:prstGeom>
        </p:spPr>
      </p:pic>
    </p:spTree>
    <p:extLst>
      <p:ext uri="{BB962C8B-B14F-4D97-AF65-F5344CB8AC3E}">
        <p14:creationId xmlns:p14="http://schemas.microsoft.com/office/powerpoint/2010/main" val="2160635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16">
            <a:extLst>
              <a:ext uri="{FF2B5EF4-FFF2-40B4-BE49-F238E27FC236}">
                <a16:creationId xmlns:a16="http://schemas.microsoft.com/office/drawing/2014/main" xmlns=""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8">
            <a:extLst>
              <a:ext uri="{FF2B5EF4-FFF2-40B4-BE49-F238E27FC236}">
                <a16:creationId xmlns:a16="http://schemas.microsoft.com/office/drawing/2014/main" xmlns=""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0">
            <a:extLst>
              <a:ext uri="{FF2B5EF4-FFF2-40B4-BE49-F238E27FC236}">
                <a16:creationId xmlns:a16="http://schemas.microsoft.com/office/drawing/2014/main" xmlns=""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AFBAE30F-8A46-734C-B70B-0C083FDD0E78}"/>
              </a:ext>
            </a:extLst>
          </p:cNvPr>
          <p:cNvSpPr>
            <a:spLocks noGrp="1"/>
          </p:cNvSpPr>
          <p:nvPr>
            <p:ph type="title"/>
          </p:nvPr>
        </p:nvSpPr>
        <p:spPr>
          <a:xfrm>
            <a:off x="2231136" y="467418"/>
            <a:ext cx="7729728" cy="1188720"/>
          </a:xfrm>
          <a:prstGeom prst="ellipse">
            <a:avLst/>
          </a:prstGeom>
          <a:solidFill>
            <a:srgbClr val="FFFFFF"/>
          </a:solidFill>
        </p:spPr>
        <p:txBody>
          <a:bodyPr>
            <a:normAutofit/>
          </a:bodyPr>
          <a:lstStyle/>
          <a:p>
            <a:r>
              <a:rPr lang="fr-FR" dirty="0"/>
              <a:t>NOTRE ORGANISATION</a:t>
            </a:r>
          </a:p>
        </p:txBody>
      </p:sp>
      <p:sp>
        <p:nvSpPr>
          <p:cNvPr id="28" name="Espace réservé du contenu 2">
            <a:extLst>
              <a:ext uri="{FF2B5EF4-FFF2-40B4-BE49-F238E27FC236}">
                <a16:creationId xmlns:a16="http://schemas.microsoft.com/office/drawing/2014/main" xmlns="" id="{94BE2DE7-6334-D045-A570-71F426858387}"/>
              </a:ext>
            </a:extLst>
          </p:cNvPr>
          <p:cNvSpPr>
            <a:spLocks noGrp="1"/>
          </p:cNvSpPr>
          <p:nvPr>
            <p:ph idx="1"/>
          </p:nvPr>
        </p:nvSpPr>
        <p:spPr>
          <a:xfrm>
            <a:off x="1706062" y="2291262"/>
            <a:ext cx="8779512" cy="2879256"/>
          </a:xfrm>
        </p:spPr>
        <p:txBody>
          <a:bodyPr>
            <a:normAutofit lnSpcReduction="10000"/>
          </a:bodyPr>
          <a:lstStyle/>
          <a:p>
            <a:pPr>
              <a:buFont typeface="Wingdings" pitchFamily="2" charset="2"/>
              <a:buChar char="Ø"/>
            </a:pPr>
            <a:r>
              <a:rPr lang="fr-FR" dirty="0">
                <a:solidFill>
                  <a:srgbClr val="404040"/>
                </a:solidFill>
              </a:rPr>
              <a:t>GROUPES DE 5-6 PERSONNES</a:t>
            </a:r>
          </a:p>
          <a:p>
            <a:pPr>
              <a:buFont typeface="Wingdings" pitchFamily="2" charset="2"/>
              <a:buChar char="Ø"/>
            </a:pPr>
            <a:r>
              <a:rPr lang="fr-FR" dirty="0">
                <a:solidFill>
                  <a:srgbClr val="404040"/>
                </a:solidFill>
              </a:rPr>
              <a:t>INSTALLÉES EN CERCLE, SUR DES TAPIS, CHACUN DISPOSANT DU MATÉRIEL NÉCESSAIRE</a:t>
            </a:r>
          </a:p>
          <a:p>
            <a:pPr>
              <a:buFont typeface="Wingdings" pitchFamily="2" charset="2"/>
              <a:buChar char="Ø"/>
            </a:pPr>
            <a:r>
              <a:rPr lang="fr-FR" dirty="0">
                <a:solidFill>
                  <a:srgbClr val="404040"/>
                </a:solidFill>
              </a:rPr>
              <a:t>AU CENTRE, DES BOITES DE MOUCHOIRS ET DES BOISSONS</a:t>
            </a:r>
          </a:p>
          <a:p>
            <a:pPr>
              <a:buFont typeface="Wingdings" pitchFamily="2" charset="2"/>
              <a:buChar char="Ø"/>
            </a:pPr>
            <a:r>
              <a:rPr lang="fr-FR" dirty="0">
                <a:solidFill>
                  <a:srgbClr val="404040"/>
                </a:solidFill>
              </a:rPr>
              <a:t>PERSONNES RÉUNIES 14H, DURANT UNE SESSION DE 7 SÉANCES DE 2H CHACUNE LE LUNDI DE 14H À 16H, CHACUNE ESPACÉE D’UNE SEMAINE</a:t>
            </a:r>
          </a:p>
          <a:p>
            <a:pPr>
              <a:buFont typeface="Wingdings" pitchFamily="2" charset="2"/>
              <a:buChar char="Ø"/>
            </a:pPr>
            <a:r>
              <a:rPr lang="fr-FR" dirty="0">
                <a:solidFill>
                  <a:srgbClr val="404040"/>
                </a:solidFill>
              </a:rPr>
              <a:t>CO-THÉRAPEUTES ET ÉQUIPE DE PROTECTION ÉMOTIONNELLE</a:t>
            </a:r>
          </a:p>
          <a:p>
            <a:pPr>
              <a:buFont typeface="Wingdings" pitchFamily="2" charset="2"/>
              <a:buChar char="Ø"/>
            </a:pPr>
            <a:r>
              <a:rPr lang="fr-FR" dirty="0">
                <a:solidFill>
                  <a:srgbClr val="404040"/>
                </a:solidFill>
              </a:rPr>
              <a:t>PRIVILÉGIER LE CONFORT DANS L’ESPACE</a:t>
            </a:r>
          </a:p>
          <a:p>
            <a:pPr>
              <a:buFont typeface="Wingdings" pitchFamily="2" charset="2"/>
              <a:buChar char="Ø"/>
            </a:pPr>
            <a:endParaRPr lang="fr-FR" dirty="0">
              <a:solidFill>
                <a:srgbClr val="404040"/>
              </a:solidFill>
            </a:endParaRPr>
          </a:p>
        </p:txBody>
      </p:sp>
    </p:spTree>
    <p:extLst>
      <p:ext uri="{BB962C8B-B14F-4D97-AF65-F5344CB8AC3E}">
        <p14:creationId xmlns:p14="http://schemas.microsoft.com/office/powerpoint/2010/main" val="1501660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xmlns=""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0C95913D-71F8-F846-B1CA-0461F29E9F40}"/>
              </a:ext>
            </a:extLst>
          </p:cNvPr>
          <p:cNvSpPr>
            <a:spLocks noGrp="1"/>
          </p:cNvSpPr>
          <p:nvPr>
            <p:ph type="title"/>
          </p:nvPr>
        </p:nvSpPr>
        <p:spPr>
          <a:xfrm>
            <a:off x="2231136" y="467418"/>
            <a:ext cx="7729728" cy="1188720"/>
          </a:xfrm>
          <a:solidFill>
            <a:srgbClr val="FFFFFF"/>
          </a:solidFill>
        </p:spPr>
        <p:txBody>
          <a:bodyPr vert="horz" lIns="182880" tIns="182880" rIns="182880" bIns="182880" rtlCol="0">
            <a:normAutofit/>
          </a:bodyPr>
          <a:lstStyle/>
          <a:p>
            <a:r>
              <a:rPr lang="en-US"/>
              <a:t>FEUILLE DE TRAVAIL</a:t>
            </a:r>
            <a:br>
              <a:rPr lang="en-US"/>
            </a:br>
            <a:r>
              <a:rPr lang="en-US"/>
              <a:t>EMDR/G-TEP</a:t>
            </a:r>
          </a:p>
        </p:txBody>
      </p:sp>
      <p:pic>
        <p:nvPicPr>
          <p:cNvPr id="4" name="Espace réservé du contenu 3" descr="Une image contenant texte, capture d’écran, diagramme, logiciel&#10;&#10;Description générée automatiquement">
            <a:extLst>
              <a:ext uri="{FF2B5EF4-FFF2-40B4-BE49-F238E27FC236}">
                <a16:creationId xmlns:a16="http://schemas.microsoft.com/office/drawing/2014/main" xmlns="" id="{84AC5156-C274-E84F-874A-94CFA6CE7E1F}"/>
              </a:ext>
            </a:extLst>
          </p:cNvPr>
          <p:cNvPicPr>
            <a:picLocks noGrp="1" noChangeAspect="1"/>
          </p:cNvPicPr>
          <p:nvPr>
            <p:ph idx="1"/>
          </p:nvPr>
        </p:nvPicPr>
        <p:blipFill>
          <a:blip r:embed="rId2"/>
          <a:stretch>
            <a:fillRect/>
          </a:stretch>
        </p:blipFill>
        <p:spPr>
          <a:xfrm>
            <a:off x="2231136" y="1834065"/>
            <a:ext cx="7281831" cy="3775779"/>
          </a:xfrm>
        </p:spPr>
      </p:pic>
    </p:spTree>
    <p:extLst>
      <p:ext uri="{BB962C8B-B14F-4D97-AF65-F5344CB8AC3E}">
        <p14:creationId xmlns:p14="http://schemas.microsoft.com/office/powerpoint/2010/main" val="492187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0ED706-CC44-BD44-A9F8-CB51288317CC}"/>
              </a:ext>
            </a:extLst>
          </p:cNvPr>
          <p:cNvSpPr>
            <a:spLocks noGrp="1"/>
          </p:cNvSpPr>
          <p:nvPr>
            <p:ph type="title"/>
          </p:nvPr>
        </p:nvSpPr>
        <p:spPr>
          <a:xfrm>
            <a:off x="829781" y="2708804"/>
            <a:ext cx="3698803" cy="1440394"/>
          </a:xfrm>
          <a:noFill/>
          <a:ln>
            <a:solidFill>
              <a:schemeClr val="tx1"/>
            </a:solidFill>
          </a:ln>
        </p:spPr>
        <p:txBody>
          <a:bodyPr>
            <a:normAutofit fontScale="90000"/>
          </a:bodyPr>
          <a:lstStyle/>
          <a:p>
            <a:r>
              <a:rPr lang="fr-FR" sz="15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fr-FR" sz="15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fr-FR" sz="1500" b="1" dirty="0">
                <a:solidFill>
                  <a:schemeClr val="bg2">
                    <a:lumMod val="75000"/>
                  </a:schemeClr>
                </a:solidFill>
                <a:latin typeface="Courier New" panose="02070309020205020404" pitchFamily="49" charset="0"/>
                <a:ea typeface="Calibri" panose="020F0502020204030204" pitchFamily="34" charset="0"/>
                <a:cs typeface="Times New Roman" panose="02020603050405020304" pitchFamily="18" charset="0"/>
              </a:rPr>
              <a:t>Déroulement des séances (protocole G-TEP standard)</a:t>
            </a:r>
            <a:r>
              <a:rPr lang="fr-FR" sz="15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fr-FR" sz="15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fr-FR" sz="15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fr-FR" sz="15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fr-FR" sz="1500" dirty="0">
                <a:solidFill>
                  <a:schemeClr val="tx1"/>
                </a:solidFill>
                <a:latin typeface="Calibri" panose="020F0502020204030204" pitchFamily="34" charset="0"/>
                <a:ea typeface="Calibri" panose="020F0502020204030204" pitchFamily="34" charset="0"/>
                <a:cs typeface="Times New Roman" panose="02020603050405020304" pitchFamily="18" charset="0"/>
              </a:rPr>
              <a:t>ÉTAPE 1</a:t>
            </a:r>
            <a:endParaRPr lang="fr-FR" sz="1500" dirty="0">
              <a:solidFill>
                <a:schemeClr val="tx1"/>
              </a:solidFill>
            </a:endParaRPr>
          </a:p>
        </p:txBody>
      </p:sp>
      <p:sp>
        <p:nvSpPr>
          <p:cNvPr id="8" name="Rectangle 7">
            <a:extLst>
              <a:ext uri="{FF2B5EF4-FFF2-40B4-BE49-F238E27FC236}">
                <a16:creationId xmlns:a16="http://schemas.microsoft.com/office/drawing/2014/main" xmlns=""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56DC3830-0558-0C41-B3EE-4F10B400D5F3}"/>
              </a:ext>
            </a:extLst>
          </p:cNvPr>
          <p:cNvSpPr>
            <a:spLocks noGrp="1"/>
          </p:cNvSpPr>
          <p:nvPr>
            <p:ph idx="1"/>
          </p:nvPr>
        </p:nvSpPr>
        <p:spPr>
          <a:xfrm>
            <a:off x="5977054" y="-2"/>
            <a:ext cx="5480824" cy="6055362"/>
          </a:xfrm>
        </p:spPr>
        <p:txBody>
          <a:bodyPr anchor="ctr">
            <a:normAutofit/>
          </a:bodyPr>
          <a:lstStyle/>
          <a:p>
            <a:pPr marL="0" indent="0">
              <a:buNone/>
            </a:pPr>
            <a:r>
              <a:rPr lang="fr-FR" sz="1800" dirty="0">
                <a:effectLst/>
                <a:latin typeface="Courier New" panose="02070309020205020404" pitchFamily="49" charset="0"/>
                <a:ea typeface="Calibri" panose="020F0502020204030204" pitchFamily="34" charset="0"/>
                <a:cs typeface="Times New Roman" panose="02020603050405020304" pitchFamily="18" charset="0"/>
              </a:rPr>
              <a:t> </a:t>
            </a:r>
            <a:endParaRPr lang="fr-FR" sz="2000" dirty="0">
              <a:effectLst/>
              <a:latin typeface="+mj-lt"/>
              <a:ea typeface="Calibri" panose="020F0502020204030204" pitchFamily="34" charset="0"/>
              <a:cs typeface="Times New Roman" panose="02020603050405020304" pitchFamily="18" charset="0"/>
            </a:endParaRPr>
          </a:p>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Préparation et ressources</a:t>
            </a:r>
          </a:p>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Date du jour dans la bulle appropriée</a:t>
            </a:r>
          </a:p>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4 éléments, ensemble d’exercices de régulation du stress</a:t>
            </a:r>
          </a:p>
          <a:p>
            <a:pPr>
              <a:buFont typeface="Wingdings" pitchFamily="2" charset="2"/>
              <a:buChar char="Ø"/>
            </a:pPr>
            <a:r>
              <a:rPr lang="fr-FR" sz="2000" dirty="0">
                <a:solidFill>
                  <a:schemeClr val="bg2">
                    <a:lumMod val="75000"/>
                  </a:schemeClr>
                </a:solidFill>
                <a:latin typeface="+mj-lt"/>
                <a:ea typeface="Calibri" panose="020F0502020204030204" pitchFamily="34" charset="0"/>
                <a:cs typeface="Times New Roman" panose="02020603050405020304" pitchFamily="18" charset="0"/>
              </a:rPr>
              <a:t>É</a:t>
            </a: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valuation du SUD avant et après</a:t>
            </a:r>
          </a:p>
          <a:p>
            <a:pPr>
              <a:buFont typeface="Wingdings" pitchFamily="2" charset="2"/>
              <a:buChar char="Ø"/>
            </a:pPr>
            <a:r>
              <a:rPr lang="fr-FR" sz="2000" dirty="0">
                <a:solidFill>
                  <a:schemeClr val="bg2">
                    <a:lumMod val="75000"/>
                  </a:schemeClr>
                </a:solidFill>
                <a:effectLst/>
                <a:latin typeface="+mj-lt"/>
                <a:ea typeface="Calibri" panose="020F0502020204030204" pitchFamily="34" charset="0"/>
              </a:rPr>
              <a:t>Dessin du lieu sûr qui peut être partagé</a:t>
            </a:r>
            <a:r>
              <a:rPr lang="fr-FR" sz="2000" dirty="0">
                <a:solidFill>
                  <a:schemeClr val="bg2">
                    <a:lumMod val="75000"/>
                  </a:schemeClr>
                </a:solidFill>
                <a:effectLst/>
                <a:latin typeface="+mj-lt"/>
              </a:rPr>
              <a:t> </a:t>
            </a:r>
            <a:endParaRPr lang="fr-FR" sz="2000" dirty="0">
              <a:solidFill>
                <a:schemeClr val="bg2">
                  <a:lumMod val="75000"/>
                </a:schemeClr>
              </a:solidFill>
              <a:latin typeface="+mj-lt"/>
            </a:endParaRPr>
          </a:p>
        </p:txBody>
      </p:sp>
    </p:spTree>
    <p:extLst>
      <p:ext uri="{BB962C8B-B14F-4D97-AF65-F5344CB8AC3E}">
        <p14:creationId xmlns:p14="http://schemas.microsoft.com/office/powerpoint/2010/main" val="188573890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E7B1AAD-4709-C647-97B1-556CE4310928}"/>
              </a:ext>
            </a:extLst>
          </p:cNvPr>
          <p:cNvSpPr>
            <a:spLocks noGrp="1"/>
          </p:cNvSpPr>
          <p:nvPr>
            <p:ph type="title"/>
          </p:nvPr>
        </p:nvSpPr>
        <p:spPr>
          <a:xfrm>
            <a:off x="829781" y="2708804"/>
            <a:ext cx="3698803" cy="1440394"/>
          </a:xfrm>
          <a:noFill/>
          <a:ln>
            <a:solidFill>
              <a:schemeClr val="tx1"/>
            </a:solidFill>
          </a:ln>
        </p:spPr>
        <p:txBody>
          <a:bodyPr>
            <a:normAutofit/>
          </a:bodyPr>
          <a:lstStyle/>
          <a:p>
            <a:r>
              <a:rPr lang="fr-FR" sz="2400" dirty="0">
                <a:solidFill>
                  <a:schemeClr val="tx1"/>
                </a:solidFill>
              </a:rPr>
              <a:t>ÉTAPE 2</a:t>
            </a:r>
            <a:br>
              <a:rPr lang="fr-FR" sz="2400" dirty="0">
                <a:solidFill>
                  <a:schemeClr val="tx1"/>
                </a:solidFill>
              </a:rPr>
            </a:br>
            <a:r>
              <a:rPr lang="fr-FR" sz="2400" dirty="0">
                <a:solidFill>
                  <a:schemeClr val="tx1"/>
                </a:solidFill>
              </a:rPr>
              <a:t>L’INCIDENT TRAUMATIQUE</a:t>
            </a:r>
          </a:p>
        </p:txBody>
      </p:sp>
      <p:sp>
        <p:nvSpPr>
          <p:cNvPr id="8" name="Rectangle 7">
            <a:extLst>
              <a:ext uri="{FF2B5EF4-FFF2-40B4-BE49-F238E27FC236}">
                <a16:creationId xmlns:a16="http://schemas.microsoft.com/office/drawing/2014/main" xmlns=""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F8601939-E9D2-DF40-B359-32F875FA19C0}"/>
              </a:ext>
            </a:extLst>
          </p:cNvPr>
          <p:cNvSpPr>
            <a:spLocks noGrp="1"/>
          </p:cNvSpPr>
          <p:nvPr>
            <p:ph idx="1"/>
          </p:nvPr>
        </p:nvSpPr>
        <p:spPr>
          <a:xfrm>
            <a:off x="6049182" y="802638"/>
            <a:ext cx="5408696" cy="5252722"/>
          </a:xfrm>
        </p:spPr>
        <p:txBody>
          <a:bodyPr anchor="ctr">
            <a:normAutofit/>
          </a:bodyPr>
          <a:lstStyle/>
          <a:p>
            <a:pPr marL="0" indent="0">
              <a:buNone/>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On demande aux participants d’inscrire la date de l’événement puis de dessiner ou d’écrire quelque chose pour représenter l’événement traumatique initial, ainsi que d’évaluer la perturbation de 0 à 10 à partir du SUD</a:t>
            </a:r>
          </a:p>
          <a:p>
            <a:endParaRPr lang="fr-FR" dirty="0">
              <a:solidFill>
                <a:schemeClr val="bg1"/>
              </a:solidFill>
            </a:endParaRPr>
          </a:p>
        </p:txBody>
      </p:sp>
    </p:spTree>
    <p:extLst>
      <p:ext uri="{BB962C8B-B14F-4D97-AF65-F5344CB8AC3E}">
        <p14:creationId xmlns:p14="http://schemas.microsoft.com/office/powerpoint/2010/main" val="69767461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7532C2-2640-ED44-923F-EF1606373604}"/>
              </a:ext>
            </a:extLst>
          </p:cNvPr>
          <p:cNvSpPr>
            <a:spLocks noGrp="1"/>
          </p:cNvSpPr>
          <p:nvPr>
            <p:ph type="title"/>
          </p:nvPr>
        </p:nvSpPr>
        <p:spPr>
          <a:xfrm>
            <a:off x="829781" y="2708804"/>
            <a:ext cx="3698803" cy="1440394"/>
          </a:xfrm>
          <a:noFill/>
          <a:ln>
            <a:solidFill>
              <a:schemeClr val="tx1"/>
            </a:solidFill>
          </a:ln>
        </p:spPr>
        <p:txBody>
          <a:bodyPr>
            <a:normAutofit/>
          </a:bodyPr>
          <a:lstStyle/>
          <a:p>
            <a:r>
              <a:rPr lang="fr-FR" sz="2400" dirty="0">
                <a:solidFill>
                  <a:schemeClr val="tx1"/>
                </a:solidFill>
              </a:rPr>
              <a:t>ÉTAPE 3</a:t>
            </a:r>
            <a:br>
              <a:rPr lang="fr-FR" sz="2400" dirty="0">
                <a:solidFill>
                  <a:schemeClr val="tx1"/>
                </a:solidFill>
              </a:rPr>
            </a:br>
            <a:r>
              <a:rPr lang="fr-FR" sz="2400" dirty="0">
                <a:solidFill>
                  <a:schemeClr val="tx1"/>
                </a:solidFill>
              </a:rPr>
              <a:t>RESSOURCES DU PASSÉ</a:t>
            </a:r>
          </a:p>
        </p:txBody>
      </p:sp>
      <p:sp>
        <p:nvSpPr>
          <p:cNvPr id="8" name="Rectangle 7">
            <a:extLst>
              <a:ext uri="{FF2B5EF4-FFF2-40B4-BE49-F238E27FC236}">
                <a16:creationId xmlns:a16="http://schemas.microsoft.com/office/drawing/2014/main" xmlns=""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0FDC73AE-F516-6D4A-A495-5F8FC070827E}"/>
              </a:ext>
            </a:extLst>
          </p:cNvPr>
          <p:cNvSpPr>
            <a:spLocks noGrp="1"/>
          </p:cNvSpPr>
          <p:nvPr>
            <p:ph idx="1"/>
          </p:nvPr>
        </p:nvSpPr>
        <p:spPr>
          <a:xfrm>
            <a:off x="6049182" y="802638"/>
            <a:ext cx="5408696" cy="5252722"/>
          </a:xfrm>
        </p:spPr>
        <p:txBody>
          <a:bodyPr anchor="ctr">
            <a:normAutofit/>
          </a:bodyPr>
          <a:lstStyle/>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Se concentrer sur un souvenir du passé où l’on s’est senti bien dans sa peau. L’idée est que le cerveau va récupérer ce dont il a besoin pour s’auto apaiser après l’évocation de l’incident traumatique</a:t>
            </a:r>
          </a:p>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Les patients sont ensuite invités à partager leur dessin</a:t>
            </a:r>
          </a:p>
          <a:p>
            <a:endParaRPr lang="fr-FR" dirty="0">
              <a:solidFill>
                <a:schemeClr val="bg1"/>
              </a:solidFill>
            </a:endParaRPr>
          </a:p>
        </p:txBody>
      </p:sp>
    </p:spTree>
    <p:extLst>
      <p:ext uri="{BB962C8B-B14F-4D97-AF65-F5344CB8AC3E}">
        <p14:creationId xmlns:p14="http://schemas.microsoft.com/office/powerpoint/2010/main" val="379881263"/>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FD6F445-3D72-1C4E-9531-C8D0CEE81589}"/>
              </a:ext>
            </a:extLst>
          </p:cNvPr>
          <p:cNvSpPr>
            <a:spLocks noGrp="1"/>
          </p:cNvSpPr>
          <p:nvPr>
            <p:ph type="title"/>
          </p:nvPr>
        </p:nvSpPr>
        <p:spPr>
          <a:xfrm>
            <a:off x="829781" y="2708804"/>
            <a:ext cx="3698803" cy="1440394"/>
          </a:xfrm>
          <a:noFill/>
          <a:ln>
            <a:solidFill>
              <a:schemeClr val="tx1"/>
            </a:solidFill>
          </a:ln>
        </p:spPr>
        <p:txBody>
          <a:bodyPr>
            <a:normAutofit/>
          </a:bodyPr>
          <a:lstStyle/>
          <a:p>
            <a:r>
              <a:rPr lang="fr-FR" sz="2400" dirty="0">
                <a:solidFill>
                  <a:schemeClr val="tx1"/>
                </a:solidFill>
              </a:rPr>
              <a:t>ÉTAPE 4</a:t>
            </a:r>
            <a:br>
              <a:rPr lang="fr-FR" sz="2400" dirty="0">
                <a:solidFill>
                  <a:schemeClr val="tx1"/>
                </a:solidFill>
              </a:rPr>
            </a:br>
            <a:r>
              <a:rPr lang="fr-FR" sz="2400" dirty="0">
                <a:solidFill>
                  <a:schemeClr val="tx1"/>
                </a:solidFill>
              </a:rPr>
              <a:t>FUTUR DÉSIRÉ</a:t>
            </a:r>
          </a:p>
        </p:txBody>
      </p:sp>
      <p:sp>
        <p:nvSpPr>
          <p:cNvPr id="8" name="Rectangle 7">
            <a:extLst>
              <a:ext uri="{FF2B5EF4-FFF2-40B4-BE49-F238E27FC236}">
                <a16:creationId xmlns:a16="http://schemas.microsoft.com/office/drawing/2014/main" xmlns=""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D859D833-61EE-8A49-81C1-1FDCE56F9A75}"/>
              </a:ext>
            </a:extLst>
          </p:cNvPr>
          <p:cNvSpPr>
            <a:spLocks noGrp="1"/>
          </p:cNvSpPr>
          <p:nvPr>
            <p:ph idx="1"/>
          </p:nvPr>
        </p:nvSpPr>
        <p:spPr>
          <a:xfrm>
            <a:off x="6049182" y="802638"/>
            <a:ext cx="5408696" cy="5252722"/>
          </a:xfrm>
        </p:spPr>
        <p:txBody>
          <a:bodyPr anchor="ctr">
            <a:normAutofit/>
          </a:bodyPr>
          <a:lstStyle/>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Les patients sont invités à choisir parmi une liste certaines façons de penser qui leur paraissent souhaitables pour leur futur</a:t>
            </a:r>
          </a:p>
          <a:p>
            <a:pPr>
              <a:buFont typeface="Wingdings" pitchFamily="2" charset="2"/>
              <a:buChar char="Ø"/>
            </a:pPr>
            <a:endParaRPr lang="fr-FR" sz="2000" dirty="0">
              <a:solidFill>
                <a:schemeClr val="bg2">
                  <a:lumMod val="75000"/>
                </a:schemeClr>
              </a:solidFill>
              <a:effectLst/>
              <a:latin typeface="+mj-lt"/>
              <a:ea typeface="Calibri" panose="020F0502020204030204" pitchFamily="34" charset="0"/>
              <a:cs typeface="Times New Roman" panose="02020603050405020304" pitchFamily="18" charset="0"/>
            </a:endParaRPr>
          </a:p>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Ils peuvent aussi faire un croquis ou un dessin. Ils sont invités à partager leur dessin</a:t>
            </a:r>
          </a:p>
          <a:p>
            <a:endParaRPr lang="fr-FR" dirty="0">
              <a:solidFill>
                <a:schemeClr val="bg1"/>
              </a:solidFill>
            </a:endParaRPr>
          </a:p>
        </p:txBody>
      </p:sp>
    </p:spTree>
    <p:extLst>
      <p:ext uri="{BB962C8B-B14F-4D97-AF65-F5344CB8AC3E}">
        <p14:creationId xmlns:p14="http://schemas.microsoft.com/office/powerpoint/2010/main" val="974327253"/>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A2D1B6E-E601-584E-B5EC-13C8C68CDC05}"/>
              </a:ext>
            </a:extLst>
          </p:cNvPr>
          <p:cNvSpPr>
            <a:spLocks noGrp="1"/>
          </p:cNvSpPr>
          <p:nvPr>
            <p:ph type="title"/>
          </p:nvPr>
        </p:nvSpPr>
        <p:spPr>
          <a:xfrm>
            <a:off x="829781" y="1692322"/>
            <a:ext cx="3698803" cy="2456876"/>
          </a:xfrm>
          <a:noFill/>
          <a:ln>
            <a:solidFill>
              <a:schemeClr val="tx1"/>
            </a:solidFill>
          </a:ln>
        </p:spPr>
        <p:txBody>
          <a:bodyPr>
            <a:normAutofit/>
          </a:bodyPr>
          <a:lstStyle/>
          <a:p>
            <a:r>
              <a:rPr lang="fr-FR" sz="2400" dirty="0">
                <a:solidFill>
                  <a:schemeClr val="tx1"/>
                </a:solidFill>
              </a:rPr>
              <a:t>ÉTAPE 5</a:t>
            </a:r>
            <a:br>
              <a:rPr lang="fr-FR" sz="2400" dirty="0">
                <a:solidFill>
                  <a:schemeClr val="tx1"/>
                </a:solidFill>
              </a:rPr>
            </a:br>
            <a:r>
              <a:rPr lang="fr-FR" sz="2400" dirty="0">
                <a:solidFill>
                  <a:schemeClr val="tx1"/>
                </a:solidFill>
              </a:rPr>
              <a:t>RETRAITEMENT DES PDP</a:t>
            </a:r>
            <a:br>
              <a:rPr lang="fr-FR" sz="2400" dirty="0">
                <a:solidFill>
                  <a:schemeClr val="tx1"/>
                </a:solidFill>
              </a:rPr>
            </a:br>
            <a:r>
              <a:rPr lang="fr-FR" sz="2400" dirty="0">
                <a:solidFill>
                  <a:schemeClr val="tx1"/>
                </a:solidFill>
              </a:rPr>
              <a:t>(POINTS DE PERTURBATION)</a:t>
            </a:r>
          </a:p>
        </p:txBody>
      </p:sp>
      <p:sp>
        <p:nvSpPr>
          <p:cNvPr id="8" name="Rectangle 7">
            <a:extLst>
              <a:ext uri="{FF2B5EF4-FFF2-40B4-BE49-F238E27FC236}">
                <a16:creationId xmlns:a16="http://schemas.microsoft.com/office/drawing/2014/main" xmlns=""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571D9483-E859-1F4F-BABD-11CF27D3C017}"/>
              </a:ext>
            </a:extLst>
          </p:cNvPr>
          <p:cNvSpPr>
            <a:spLocks noGrp="1"/>
          </p:cNvSpPr>
          <p:nvPr>
            <p:ph idx="1"/>
          </p:nvPr>
        </p:nvSpPr>
        <p:spPr>
          <a:xfrm>
            <a:off x="6049182" y="802638"/>
            <a:ext cx="5408696" cy="5252722"/>
          </a:xfrm>
        </p:spPr>
        <p:txBody>
          <a:bodyPr anchor="ctr">
            <a:normAutofit/>
          </a:bodyPr>
          <a:lstStyle/>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C’est le cœur de ce protocole où l’on va retraiter les fragments cibles de l’épisode traumatique</a:t>
            </a:r>
          </a:p>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On a là besoin de temps et d’attention</a:t>
            </a:r>
          </a:p>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Dans la case correspondant à l’étape 5, sont notés 3 pdp possibles. La première étape est la recherche Google</a:t>
            </a:r>
          </a:p>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On demande aux participants de scanner l’épisode entier dans ordre particulier, comme une recherche sur internet pour trouver le pire moment qui vient à l’esprit</a:t>
            </a:r>
          </a:p>
          <a:p>
            <a:endParaRPr lang="fr-FR" dirty="0">
              <a:solidFill>
                <a:schemeClr val="bg1"/>
              </a:solidFill>
            </a:endParaRPr>
          </a:p>
        </p:txBody>
      </p:sp>
    </p:spTree>
    <p:extLst>
      <p:ext uri="{BB962C8B-B14F-4D97-AF65-F5344CB8AC3E}">
        <p14:creationId xmlns:p14="http://schemas.microsoft.com/office/powerpoint/2010/main" val="219022879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2AEFFFF2-9EB4-4B6C-B9F8-2BA3EF89A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xmlns="" id="{0D65299F-028F-4AFC-B46A-8DB33E20FE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xmlns=""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D6A6F57D-EA69-0E45-95BB-57D6B06118D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fontScale="90000"/>
          </a:bodyPr>
          <a:lstStyle/>
          <a:p>
            <a:r>
              <a:rPr lang="fr-FR" sz="2600" dirty="0">
                <a:solidFill>
                  <a:srgbClr val="FFFFFF"/>
                </a:solidFill>
                <a:ea typeface="Calibri" panose="020F0502020204030204" pitchFamily="34" charset="0"/>
                <a:cs typeface="Times New Roman" panose="02020603050405020304" pitchFamily="18" charset="0"/>
              </a:rPr>
              <a:t/>
            </a:r>
            <a:br>
              <a:rPr lang="fr-FR" sz="2600" dirty="0">
                <a:solidFill>
                  <a:srgbClr val="FFFFFF"/>
                </a:solidFill>
                <a:ea typeface="Calibri" panose="020F0502020204030204" pitchFamily="34" charset="0"/>
                <a:cs typeface="Times New Roman" panose="02020603050405020304" pitchFamily="18" charset="0"/>
              </a:rPr>
            </a:br>
            <a:r>
              <a:rPr lang="fr-FR" sz="2600" dirty="0">
                <a:solidFill>
                  <a:srgbClr val="FFFFFF"/>
                </a:solidFill>
                <a:ea typeface="Calibri" panose="020F0502020204030204" pitchFamily="34" charset="0"/>
                <a:cs typeface="Times New Roman" panose="02020603050405020304" pitchFamily="18" charset="0"/>
              </a:rPr>
              <a:t>VILLE DE MASSY ET la mAISON DE SANTÉ</a:t>
            </a:r>
            <a:r>
              <a:rPr lang="fr-FR" sz="2600" dirty="0">
                <a:solidFill>
                  <a:srgbClr val="FFFFFF"/>
                </a:solidFill>
                <a:latin typeface="Calibri" panose="020F0502020204030204" pitchFamily="34" charset="0"/>
                <a:ea typeface="Calibri" panose="020F0502020204030204" pitchFamily="34" charset="0"/>
                <a:cs typeface="Times New Roman" panose="02020603050405020304" pitchFamily="18" charset="0"/>
              </a:rPr>
              <a:t/>
            </a:r>
            <a:br>
              <a:rPr lang="fr-FR" sz="2600" dirty="0">
                <a:solidFill>
                  <a:srgbClr val="FFFFFF"/>
                </a:solidFill>
                <a:latin typeface="Calibri" panose="020F0502020204030204" pitchFamily="34" charset="0"/>
                <a:ea typeface="Calibri" panose="020F0502020204030204" pitchFamily="34" charset="0"/>
                <a:cs typeface="Times New Roman" panose="02020603050405020304" pitchFamily="18" charset="0"/>
              </a:rPr>
            </a:br>
            <a:r>
              <a:rPr lang="fr-FR" sz="2600" dirty="0">
                <a:solidFill>
                  <a:srgbClr val="FFFFFF"/>
                </a:solidFill>
                <a:latin typeface="Courier New" panose="02070309020205020404" pitchFamily="49" charset="0"/>
                <a:ea typeface="Calibri" panose="020F0502020204030204" pitchFamily="34" charset="0"/>
                <a:cs typeface="Times New Roman" panose="02020603050405020304" pitchFamily="18" charset="0"/>
              </a:rPr>
              <a:t> </a:t>
            </a:r>
            <a:r>
              <a:rPr lang="fr-FR" sz="2600" dirty="0">
                <a:solidFill>
                  <a:srgbClr val="FFFFFF"/>
                </a:solidFill>
                <a:latin typeface="Calibri" panose="020F0502020204030204" pitchFamily="34" charset="0"/>
                <a:ea typeface="Calibri" panose="020F0502020204030204" pitchFamily="34" charset="0"/>
                <a:cs typeface="Times New Roman" panose="02020603050405020304" pitchFamily="18" charset="0"/>
              </a:rPr>
              <a:t/>
            </a:r>
            <a:br>
              <a:rPr lang="fr-FR" sz="2600" dirty="0">
                <a:solidFill>
                  <a:srgbClr val="FFFFFF"/>
                </a:solidFill>
                <a:latin typeface="Calibri" panose="020F0502020204030204" pitchFamily="34" charset="0"/>
                <a:ea typeface="Calibri" panose="020F0502020204030204" pitchFamily="34" charset="0"/>
                <a:cs typeface="Times New Roman" panose="02020603050405020304" pitchFamily="18" charset="0"/>
              </a:rPr>
            </a:br>
            <a:endParaRPr lang="fr-FR" sz="2600" dirty="0">
              <a:solidFill>
                <a:srgbClr val="FFFFFF"/>
              </a:solidFill>
            </a:endParaRPr>
          </a:p>
        </p:txBody>
      </p:sp>
      <p:sp>
        <p:nvSpPr>
          <p:cNvPr id="3" name="Espace réservé du contenu 2">
            <a:extLst>
              <a:ext uri="{FF2B5EF4-FFF2-40B4-BE49-F238E27FC236}">
                <a16:creationId xmlns:a16="http://schemas.microsoft.com/office/drawing/2014/main" xmlns="" id="{8BE7C349-9097-DB44-A50F-8B450323150A}"/>
              </a:ext>
            </a:extLst>
          </p:cNvPr>
          <p:cNvSpPr>
            <a:spLocks noGrp="1"/>
          </p:cNvSpPr>
          <p:nvPr>
            <p:ph idx="1"/>
          </p:nvPr>
        </p:nvSpPr>
        <p:spPr>
          <a:xfrm>
            <a:off x="5591695" y="1402080"/>
            <a:ext cx="5320696" cy="4053840"/>
          </a:xfrm>
        </p:spPr>
        <p:txBody>
          <a:bodyPr anchor="ctr">
            <a:normAutofit/>
          </a:bodyPr>
          <a:lstStyle/>
          <a:p>
            <a:pPr marL="0" indent="0">
              <a:buNone/>
            </a:pPr>
            <a:r>
              <a:rPr lang="fr-FR" u="none" strike="noStrike" dirty="0">
                <a:effectLst/>
                <a:latin typeface="Courier New" panose="02070309020205020404" pitchFamily="49" charset="0"/>
                <a:ea typeface="Calibri" panose="020F0502020204030204" pitchFamily="34" charset="0"/>
                <a:cs typeface="Times New Roman" panose="02020603050405020304" pitchFamily="18" charset="0"/>
              </a:rPr>
              <a:t>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2000" dirty="0">
                <a:solidFill>
                  <a:schemeClr val="accent2">
                    <a:lumMod val="75000"/>
                  </a:schemeClr>
                </a:solidFill>
                <a:effectLst/>
                <a:latin typeface="+mj-lt"/>
                <a:ea typeface="Calibri" panose="020F0502020204030204" pitchFamily="34" charset="0"/>
                <a:cs typeface="Times New Roman" panose="02020603050405020304" pitchFamily="18" charset="0"/>
              </a:rPr>
              <a:t>La MSP est implantée à Massy, au cœur d’un quartier de grands ensembles, dans lequel vit une population en difficulté sociale et financière,</a:t>
            </a:r>
          </a:p>
          <a:p>
            <a:pPr marL="0" indent="0">
              <a:buNone/>
            </a:pPr>
            <a:r>
              <a:rPr lang="fr-FR" sz="2000" dirty="0">
                <a:solidFill>
                  <a:schemeClr val="accent2">
                    <a:lumMod val="75000"/>
                  </a:schemeClr>
                </a:solidFill>
                <a:effectLst/>
                <a:latin typeface="+mj-lt"/>
                <a:ea typeface="Calibri" panose="020F0502020204030204" pitchFamily="34" charset="0"/>
                <a:cs typeface="Times New Roman" panose="02020603050405020304" pitchFamily="18" charset="0"/>
              </a:rPr>
              <a:t>et patientèle de la maison de santé.</a:t>
            </a:r>
            <a:r>
              <a:rPr lang="fr-FR" sz="2000" dirty="0">
                <a:effectLst/>
                <a:latin typeface="Courier New" panose="02070309020205020404" pitchFamily="49" charset="0"/>
                <a:ea typeface="Calibri" panose="020F0502020204030204" pitchFamily="34" charset="0"/>
                <a:cs typeface="Times New Roman" panose="02020603050405020304" pitchFamily="18"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71317650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B8E24AE-B8D4-4B4F-A4D7-3F8E9C6E2CF9}"/>
              </a:ext>
            </a:extLst>
          </p:cNvPr>
          <p:cNvSpPr>
            <a:spLocks noGrp="1"/>
          </p:cNvSpPr>
          <p:nvPr>
            <p:ph type="title"/>
          </p:nvPr>
        </p:nvSpPr>
        <p:spPr>
          <a:xfrm>
            <a:off x="829781" y="2708804"/>
            <a:ext cx="3698803" cy="1440394"/>
          </a:xfrm>
          <a:noFill/>
          <a:ln>
            <a:solidFill>
              <a:schemeClr val="tx1"/>
            </a:solidFill>
          </a:ln>
        </p:spPr>
        <p:txBody>
          <a:bodyPr>
            <a:normAutofit/>
          </a:bodyPr>
          <a:lstStyle/>
          <a:p>
            <a:r>
              <a:rPr lang="fr-FR" sz="2400" dirty="0">
                <a:solidFill>
                  <a:schemeClr val="tx1"/>
                </a:solidFill>
              </a:rPr>
              <a:t>SUITE ÉTAPE 5</a:t>
            </a:r>
          </a:p>
        </p:txBody>
      </p:sp>
      <p:sp>
        <p:nvSpPr>
          <p:cNvPr id="8" name="Rectangle 7">
            <a:extLst>
              <a:ext uri="{FF2B5EF4-FFF2-40B4-BE49-F238E27FC236}">
                <a16:creationId xmlns:a16="http://schemas.microsoft.com/office/drawing/2014/main" xmlns=""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78144437-1EE3-1342-9A44-8A123BD66EDB}"/>
              </a:ext>
            </a:extLst>
          </p:cNvPr>
          <p:cNvSpPr>
            <a:spLocks noGrp="1"/>
          </p:cNvSpPr>
          <p:nvPr>
            <p:ph idx="1"/>
          </p:nvPr>
        </p:nvSpPr>
        <p:spPr>
          <a:xfrm>
            <a:off x="5950424" y="450376"/>
            <a:ext cx="5507454" cy="5604984"/>
          </a:xfrm>
        </p:spPr>
        <p:txBody>
          <a:bodyPr anchor="ctr">
            <a:normAutofit lnSpcReduction="10000"/>
          </a:bodyPr>
          <a:lstStyle/>
          <a:p>
            <a:pPr>
              <a:buFont typeface="Wingdings" pitchFamily="2" charset="2"/>
              <a:buChar char="Ø"/>
            </a:pPr>
            <a:r>
              <a:rPr lang="fr-FR" sz="1600" dirty="0">
                <a:solidFill>
                  <a:schemeClr val="bg2">
                    <a:lumMod val="75000"/>
                  </a:schemeClr>
                </a:solidFill>
                <a:effectLst/>
                <a:latin typeface="+mj-lt"/>
                <a:ea typeface="Calibri" panose="020F0502020204030204" pitchFamily="34" charset="0"/>
                <a:cs typeface="Times New Roman" panose="02020603050405020304" pitchFamily="18" charset="0"/>
              </a:rPr>
              <a:t>Pendant cette recherche on demande de taper avec sa main la date d’aujourd’hui et la date de l’événement en suivant sa main des yeux. Mouvements oculaires (SBA)</a:t>
            </a:r>
          </a:p>
          <a:p>
            <a:pPr>
              <a:buFont typeface="Wingdings" pitchFamily="2" charset="2"/>
              <a:buChar char="Ø"/>
            </a:pPr>
            <a:r>
              <a:rPr lang="fr-FR" sz="1600" dirty="0">
                <a:solidFill>
                  <a:schemeClr val="bg2">
                    <a:lumMod val="75000"/>
                  </a:schemeClr>
                </a:solidFill>
                <a:effectLst/>
                <a:latin typeface="+mj-lt"/>
                <a:ea typeface="Calibri" panose="020F0502020204030204" pitchFamily="34" charset="0"/>
                <a:cs typeface="Times New Roman" panose="02020603050405020304" pitchFamily="18" charset="0"/>
              </a:rPr>
              <a:t>Puis viendra le traitement spécifique du pdp trouvé. On commencera donc par le pdp 1 puis le pdp 2 puis le pdp 3</a:t>
            </a:r>
          </a:p>
          <a:p>
            <a:pPr>
              <a:buFont typeface="Wingdings" pitchFamily="2" charset="2"/>
              <a:buChar char="Ø"/>
            </a:pPr>
            <a:r>
              <a:rPr lang="fr-FR" sz="1600" dirty="0">
                <a:solidFill>
                  <a:schemeClr val="bg2">
                    <a:lumMod val="75000"/>
                  </a:schemeClr>
                </a:solidFill>
                <a:effectLst/>
                <a:latin typeface="+mj-lt"/>
                <a:ea typeface="Calibri" panose="020F0502020204030204" pitchFamily="34" charset="0"/>
                <a:cs typeface="Times New Roman" panose="02020603050405020304" pitchFamily="18" charset="0"/>
              </a:rPr>
              <a:t>Pour chaque pdp la procédure est la même. On demande au patient de dessiner ou d’écrire quelque chose qui représente le moment qui lui est venu durant la recherche Google puis d’évaluer de 0 à 10 son niveau de perturbation (SUD). </a:t>
            </a:r>
          </a:p>
          <a:p>
            <a:pPr>
              <a:buFont typeface="Wingdings" pitchFamily="2" charset="2"/>
              <a:buChar char="Ø"/>
            </a:pPr>
            <a:r>
              <a:rPr lang="fr-FR" sz="1600" dirty="0">
                <a:solidFill>
                  <a:schemeClr val="bg2">
                    <a:lumMod val="75000"/>
                  </a:schemeClr>
                </a:solidFill>
                <a:effectLst/>
                <a:latin typeface="+mj-lt"/>
                <a:ea typeface="Calibri" panose="020F0502020204030204" pitchFamily="34" charset="0"/>
                <a:cs typeface="Times New Roman" panose="02020603050405020304" pitchFamily="18" charset="0"/>
              </a:rPr>
              <a:t>Ensuite, la main du participant tape au rythme la date d’aujourd’hui de l’étape 1 et l’inscription pdp</a:t>
            </a:r>
          </a:p>
          <a:p>
            <a:pPr>
              <a:buFont typeface="Wingdings" pitchFamily="2" charset="2"/>
              <a:buChar char="Ø"/>
            </a:pPr>
            <a:r>
              <a:rPr lang="fr-FR" sz="1600" dirty="0">
                <a:solidFill>
                  <a:schemeClr val="bg2">
                    <a:lumMod val="75000"/>
                  </a:schemeClr>
                </a:solidFill>
                <a:effectLst/>
                <a:latin typeface="+mj-lt"/>
                <a:ea typeface="Calibri" panose="020F0502020204030204" pitchFamily="34" charset="0"/>
                <a:cs typeface="Times New Roman" panose="02020603050405020304" pitchFamily="18" charset="0"/>
              </a:rPr>
              <a:t>Durant ce temps, le participant a pour consigne de suivre sa main des yeux sans bouger la tête, ce qui produit les sba nécessaires à la mise en route du retraitement adaptatif de l’information</a:t>
            </a:r>
          </a:p>
          <a:p>
            <a:pPr>
              <a:buFont typeface="Wingdings" pitchFamily="2" charset="2"/>
              <a:buChar char="Ø"/>
            </a:pPr>
            <a:r>
              <a:rPr lang="fr-FR" sz="1600" dirty="0">
                <a:solidFill>
                  <a:schemeClr val="bg2">
                    <a:lumMod val="75000"/>
                  </a:schemeClr>
                </a:solidFill>
                <a:effectLst/>
                <a:latin typeface="+mj-lt"/>
                <a:ea typeface="Calibri" panose="020F0502020204030204" pitchFamily="34" charset="0"/>
                <a:cs typeface="Times New Roman" panose="02020603050405020304" pitchFamily="18" charset="0"/>
              </a:rPr>
              <a:t>L’alternance entre date d’aujourd’hui et pdp invite le patient à rester un pied dans le présent et un dans le passé (enjeu thérapeutique majeur en EMDR dans le traitement des traumas)</a:t>
            </a:r>
          </a:p>
          <a:p>
            <a:pPr>
              <a:buFont typeface="Wingdings" pitchFamily="2" charset="2"/>
              <a:buChar char="Ø"/>
            </a:pPr>
            <a:r>
              <a:rPr lang="fr-FR" sz="1600" dirty="0">
                <a:solidFill>
                  <a:schemeClr val="bg2">
                    <a:lumMod val="75000"/>
                  </a:schemeClr>
                </a:solidFill>
                <a:effectLst/>
                <a:latin typeface="+mj-lt"/>
                <a:ea typeface="Calibri" panose="020F0502020204030204" pitchFamily="34" charset="0"/>
                <a:cs typeface="Times New Roman" panose="02020603050405020304" pitchFamily="18" charset="0"/>
              </a:rPr>
              <a:t>Différents sets 3, 6, 9</a:t>
            </a:r>
          </a:p>
          <a:p>
            <a:endParaRPr lang="fr-FR" dirty="0">
              <a:solidFill>
                <a:schemeClr val="bg1"/>
              </a:solidFill>
            </a:endParaRPr>
          </a:p>
        </p:txBody>
      </p:sp>
    </p:spTree>
    <p:extLst>
      <p:ext uri="{BB962C8B-B14F-4D97-AF65-F5344CB8AC3E}">
        <p14:creationId xmlns:p14="http://schemas.microsoft.com/office/powerpoint/2010/main" val="2168960805"/>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440D457-3303-5A45-9612-16B6B998F700}"/>
              </a:ext>
            </a:extLst>
          </p:cNvPr>
          <p:cNvSpPr>
            <a:spLocks noGrp="1"/>
          </p:cNvSpPr>
          <p:nvPr>
            <p:ph type="title"/>
          </p:nvPr>
        </p:nvSpPr>
        <p:spPr>
          <a:xfrm>
            <a:off x="829781" y="2708804"/>
            <a:ext cx="3698803" cy="1440394"/>
          </a:xfrm>
          <a:noFill/>
          <a:ln>
            <a:solidFill>
              <a:schemeClr val="tx1"/>
            </a:solidFill>
          </a:ln>
        </p:spPr>
        <p:txBody>
          <a:bodyPr>
            <a:normAutofit/>
          </a:bodyPr>
          <a:lstStyle/>
          <a:p>
            <a:r>
              <a:rPr lang="fr-FR" sz="2400" dirty="0">
                <a:solidFill>
                  <a:schemeClr val="tx1"/>
                </a:solidFill>
              </a:rPr>
              <a:t>ÉTAPE 6</a:t>
            </a:r>
            <a:br>
              <a:rPr lang="fr-FR" sz="2400" dirty="0">
                <a:solidFill>
                  <a:schemeClr val="tx1"/>
                </a:solidFill>
              </a:rPr>
            </a:br>
            <a:endParaRPr lang="fr-FR" sz="2400" dirty="0">
              <a:solidFill>
                <a:schemeClr val="tx1"/>
              </a:solidFill>
            </a:endParaRPr>
          </a:p>
        </p:txBody>
      </p:sp>
      <p:sp>
        <p:nvSpPr>
          <p:cNvPr id="8" name="Rectangle 7">
            <a:extLst>
              <a:ext uri="{FF2B5EF4-FFF2-40B4-BE49-F238E27FC236}">
                <a16:creationId xmlns:a16="http://schemas.microsoft.com/office/drawing/2014/main" xmlns=""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782FBDA9-55F8-814A-A55C-200D66DE9A19}"/>
              </a:ext>
            </a:extLst>
          </p:cNvPr>
          <p:cNvSpPr>
            <a:spLocks noGrp="1"/>
          </p:cNvSpPr>
          <p:nvPr>
            <p:ph idx="1"/>
          </p:nvPr>
        </p:nvSpPr>
        <p:spPr>
          <a:xfrm>
            <a:off x="6049182" y="802638"/>
            <a:ext cx="5408696" cy="5252722"/>
          </a:xfrm>
        </p:spPr>
        <p:txBody>
          <a:bodyPr anchor="ctr">
            <a:normAutofit/>
          </a:bodyPr>
          <a:lstStyle/>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Les participants revoient mentalement l’épisode dans son ensemble et on leur demande de choisir la phrase positive de l’étape 4 qui leur paraît la plus vraie maintenant</a:t>
            </a:r>
          </a:p>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Câlin de papillon</a:t>
            </a:r>
          </a:p>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Proposer aux participants de partager au reste du groupe ce qu’ils en retirent et ce qu’ils gardent de positif</a:t>
            </a:r>
          </a:p>
          <a:p>
            <a:endParaRPr lang="fr-FR" dirty="0">
              <a:solidFill>
                <a:schemeClr val="bg1"/>
              </a:solidFill>
            </a:endParaRPr>
          </a:p>
        </p:txBody>
      </p:sp>
    </p:spTree>
    <p:extLst>
      <p:ext uri="{BB962C8B-B14F-4D97-AF65-F5344CB8AC3E}">
        <p14:creationId xmlns:p14="http://schemas.microsoft.com/office/powerpoint/2010/main" val="3890390048"/>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28E097E-442E-7C44-9AD4-D108D2675225}"/>
              </a:ext>
            </a:extLst>
          </p:cNvPr>
          <p:cNvSpPr>
            <a:spLocks noGrp="1"/>
          </p:cNvSpPr>
          <p:nvPr>
            <p:ph type="title"/>
          </p:nvPr>
        </p:nvSpPr>
        <p:spPr>
          <a:xfrm>
            <a:off x="829781" y="2708804"/>
            <a:ext cx="3698803" cy="1440394"/>
          </a:xfrm>
          <a:noFill/>
          <a:ln>
            <a:solidFill>
              <a:schemeClr val="tx1"/>
            </a:solidFill>
          </a:ln>
        </p:spPr>
        <p:txBody>
          <a:bodyPr>
            <a:normAutofit/>
          </a:bodyPr>
          <a:lstStyle/>
          <a:p>
            <a:r>
              <a:rPr lang="fr-FR" sz="2400" dirty="0">
                <a:solidFill>
                  <a:schemeClr val="tx1"/>
                </a:solidFill>
              </a:rPr>
              <a:t>ÉTAPE 7</a:t>
            </a:r>
            <a:br>
              <a:rPr lang="fr-FR" sz="2400" dirty="0">
                <a:solidFill>
                  <a:schemeClr val="tx1"/>
                </a:solidFill>
              </a:rPr>
            </a:br>
            <a:r>
              <a:rPr lang="fr-FR" sz="2400" dirty="0">
                <a:solidFill>
                  <a:schemeClr val="tx1"/>
                </a:solidFill>
              </a:rPr>
              <a:t>ÉTAPE FINALE</a:t>
            </a:r>
          </a:p>
        </p:txBody>
      </p:sp>
      <p:sp>
        <p:nvSpPr>
          <p:cNvPr id="8" name="Rectangle 7">
            <a:extLst>
              <a:ext uri="{FF2B5EF4-FFF2-40B4-BE49-F238E27FC236}">
                <a16:creationId xmlns:a16="http://schemas.microsoft.com/office/drawing/2014/main" xmlns=""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444CF4B2-0DC8-234D-89F7-08B18620F6CB}"/>
              </a:ext>
            </a:extLst>
          </p:cNvPr>
          <p:cNvSpPr>
            <a:spLocks noGrp="1"/>
          </p:cNvSpPr>
          <p:nvPr>
            <p:ph idx="1"/>
          </p:nvPr>
        </p:nvSpPr>
        <p:spPr>
          <a:xfrm>
            <a:off x="6049182" y="802638"/>
            <a:ext cx="5408696" cy="5252722"/>
          </a:xfrm>
        </p:spPr>
        <p:txBody>
          <a:bodyPr anchor="ctr">
            <a:normAutofit/>
          </a:bodyPr>
          <a:lstStyle/>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On peut refaire les 4 éléments</a:t>
            </a:r>
          </a:p>
          <a:p>
            <a:pPr>
              <a:buFont typeface="Wingdings" pitchFamily="2" charset="2"/>
              <a:buChar char="Ø"/>
            </a:pPr>
            <a:endParaRPr lang="fr-FR" sz="2000" dirty="0">
              <a:solidFill>
                <a:schemeClr val="bg2">
                  <a:lumMod val="75000"/>
                </a:schemeClr>
              </a:solidFill>
              <a:latin typeface="+mj-lt"/>
              <a:ea typeface="Calibri" panose="020F0502020204030204" pitchFamily="34" charset="0"/>
              <a:cs typeface="Times New Roman" panose="02020603050405020304" pitchFamily="18" charset="0"/>
            </a:endParaRPr>
          </a:p>
          <a:p>
            <a:pPr>
              <a:buFont typeface="Wingdings" pitchFamily="2" charset="2"/>
              <a:buChar char="Ø"/>
            </a:pPr>
            <a:r>
              <a:rPr lang="fr-FR" sz="2000" dirty="0">
                <a:solidFill>
                  <a:schemeClr val="bg2">
                    <a:lumMod val="75000"/>
                  </a:schemeClr>
                </a:solidFill>
                <a:effectLst/>
                <a:latin typeface="+mj-lt"/>
                <a:ea typeface="Calibri" panose="020F0502020204030204" pitchFamily="34" charset="0"/>
                <a:cs typeface="Times New Roman" panose="02020603050405020304" pitchFamily="18" charset="0"/>
              </a:rPr>
              <a:t> Evaluation finale</a:t>
            </a:r>
          </a:p>
          <a:p>
            <a:endParaRPr lang="fr-FR" dirty="0">
              <a:solidFill>
                <a:schemeClr val="bg1"/>
              </a:solidFill>
            </a:endParaRPr>
          </a:p>
        </p:txBody>
      </p:sp>
    </p:spTree>
    <p:extLst>
      <p:ext uri="{BB962C8B-B14F-4D97-AF65-F5344CB8AC3E}">
        <p14:creationId xmlns:p14="http://schemas.microsoft.com/office/powerpoint/2010/main" val="241106059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AEFFFF2-9EB4-4B6C-B9F8-2BA3EF89A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xmlns="" id="{0D65299F-028F-4AFC-B46A-8DB33E20FE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A92B5642-5100-B443-9057-5B23E2B4346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fr-FR" sz="2000" dirty="0">
                <a:solidFill>
                  <a:srgbClr val="FFFFFF"/>
                </a:solidFill>
              </a:rPr>
              <a:t>MSP</a:t>
            </a:r>
            <a:br>
              <a:rPr lang="fr-FR" sz="2000" dirty="0">
                <a:solidFill>
                  <a:srgbClr val="FFFFFF"/>
                </a:solidFill>
              </a:rPr>
            </a:br>
            <a:r>
              <a:rPr lang="fr-FR" sz="2000" dirty="0">
                <a:solidFill>
                  <a:srgbClr val="FFFFFF"/>
                </a:solidFill>
              </a:rPr>
              <a:t>STRUCTURE PORTEUSE DU PROJET</a:t>
            </a:r>
          </a:p>
        </p:txBody>
      </p:sp>
      <p:sp>
        <p:nvSpPr>
          <p:cNvPr id="3" name="Espace réservé du contenu 2">
            <a:extLst>
              <a:ext uri="{FF2B5EF4-FFF2-40B4-BE49-F238E27FC236}">
                <a16:creationId xmlns:a16="http://schemas.microsoft.com/office/drawing/2014/main" xmlns="" id="{BE31383A-F988-AA4C-9970-9B0BC229F1A5}"/>
              </a:ext>
            </a:extLst>
          </p:cNvPr>
          <p:cNvSpPr>
            <a:spLocks noGrp="1"/>
          </p:cNvSpPr>
          <p:nvPr>
            <p:ph idx="1"/>
          </p:nvPr>
        </p:nvSpPr>
        <p:spPr>
          <a:xfrm>
            <a:off x="5591695" y="1402080"/>
            <a:ext cx="5320696" cy="4053840"/>
          </a:xfrm>
        </p:spPr>
        <p:txBody>
          <a:bodyPr anchor="ctr">
            <a:normAutofit/>
          </a:bodyPr>
          <a:lstStyle/>
          <a:p>
            <a:pPr>
              <a:buFont typeface="Wingdings" pitchFamily="2" charset="2"/>
              <a:buChar char="Ø"/>
            </a:pPr>
            <a:r>
              <a:rPr lang="fr-FR" dirty="0">
                <a:solidFill>
                  <a:schemeClr val="accent2">
                    <a:lumMod val="75000"/>
                  </a:schemeClr>
                </a:solidFill>
              </a:rPr>
              <a:t>Une structure pluri professionnelle où travaillent de manière coordonnée, professionnels de santé et paramédicaux (12 cabinets)</a:t>
            </a:r>
          </a:p>
          <a:p>
            <a:pPr>
              <a:buFont typeface="Wingdings" pitchFamily="2" charset="2"/>
              <a:buChar char="Ø"/>
            </a:pPr>
            <a:r>
              <a:rPr lang="fr-FR" dirty="0">
                <a:solidFill>
                  <a:schemeClr val="accent2">
                    <a:lumMod val="75000"/>
                  </a:schemeClr>
                </a:solidFill>
              </a:rPr>
              <a:t>8 médecins généralistes, 2 infirmières, 2 sages-femmes, une diététicienne, une orthophoniste, un ostéopathe, 3 psychologues (tous professionnels en activité libérale) et 2 secrétaires dont une occupe la fonction de coordinatrice (seules salariées de l’établissement)</a:t>
            </a:r>
          </a:p>
          <a:p>
            <a:pPr>
              <a:buFont typeface="Wingdings" pitchFamily="2" charset="2"/>
              <a:buChar char="Ø"/>
            </a:pPr>
            <a:r>
              <a:rPr lang="fr-FR" dirty="0">
                <a:solidFill>
                  <a:schemeClr val="accent2">
                    <a:lumMod val="75000"/>
                  </a:schemeClr>
                </a:solidFill>
              </a:rPr>
              <a:t>Installation dans les locaux en mars 2021</a:t>
            </a:r>
          </a:p>
          <a:p>
            <a:pPr marL="0" indent="0">
              <a:buNone/>
            </a:pPr>
            <a:endParaRPr lang="fr-FR" dirty="0"/>
          </a:p>
          <a:p>
            <a:pPr>
              <a:buFont typeface="Wingdings" pitchFamily="2" charset="2"/>
              <a:buChar char="Ø"/>
            </a:pPr>
            <a:endParaRPr lang="fr-FR" dirty="0"/>
          </a:p>
        </p:txBody>
      </p:sp>
    </p:spTree>
    <p:extLst>
      <p:ext uri="{BB962C8B-B14F-4D97-AF65-F5344CB8AC3E}">
        <p14:creationId xmlns:p14="http://schemas.microsoft.com/office/powerpoint/2010/main" val="3800387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23143AC-2750-1841-91B1-8C09AAFB870B}"/>
              </a:ext>
            </a:extLst>
          </p:cNvPr>
          <p:cNvSpPr>
            <a:spLocks noGrp="1"/>
          </p:cNvSpPr>
          <p:nvPr>
            <p:ph type="title"/>
          </p:nvPr>
        </p:nvSpPr>
        <p:spPr>
          <a:xfrm>
            <a:off x="829781" y="2708804"/>
            <a:ext cx="3698803" cy="1440394"/>
          </a:xfrm>
          <a:noFill/>
          <a:ln>
            <a:solidFill>
              <a:schemeClr val="tx1"/>
            </a:solidFill>
          </a:ln>
        </p:spPr>
        <p:txBody>
          <a:bodyPr>
            <a:normAutofit/>
          </a:bodyPr>
          <a:lstStyle/>
          <a:p>
            <a:r>
              <a:rPr lang="fr-FR" sz="2400" dirty="0">
                <a:solidFill>
                  <a:schemeClr val="tx1"/>
                </a:solidFill>
              </a:rPr>
              <a:t>L’IDÉE DES GROUPES</a:t>
            </a:r>
          </a:p>
        </p:txBody>
      </p:sp>
      <p:sp>
        <p:nvSpPr>
          <p:cNvPr id="8" name="Rectangle 7">
            <a:extLst>
              <a:ext uri="{FF2B5EF4-FFF2-40B4-BE49-F238E27FC236}">
                <a16:creationId xmlns:a16="http://schemas.microsoft.com/office/drawing/2014/main" xmlns=""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E3C43F74-DE64-144F-9758-502C00DA96AE}"/>
              </a:ext>
            </a:extLst>
          </p:cNvPr>
          <p:cNvSpPr>
            <a:spLocks noGrp="1"/>
          </p:cNvSpPr>
          <p:nvPr>
            <p:ph idx="1"/>
          </p:nvPr>
        </p:nvSpPr>
        <p:spPr>
          <a:xfrm>
            <a:off x="5429959" y="531150"/>
            <a:ext cx="5574436" cy="5501907"/>
          </a:xfrm>
        </p:spPr>
        <p:txBody>
          <a:bodyPr anchor="ctr">
            <a:normAutofit fontScale="47500" lnSpcReduction="20000"/>
          </a:bodyPr>
          <a:lstStyle/>
          <a:p>
            <a:pPr marL="0" indent="0">
              <a:lnSpc>
                <a:spcPct val="90000"/>
              </a:lnSpc>
              <a:buNone/>
            </a:pPr>
            <a:endParaRPr lang="fr-FR" sz="3500" dirty="0">
              <a:solidFill>
                <a:schemeClr val="bg1"/>
              </a:solidFill>
              <a:effectLst/>
              <a:latin typeface="+mj-lt"/>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3500" dirty="0">
                <a:solidFill>
                  <a:schemeClr val="accent2">
                    <a:lumMod val="75000"/>
                  </a:schemeClr>
                </a:solidFill>
                <a:effectLst/>
                <a:latin typeface="+mj-lt"/>
                <a:ea typeface="Calibri" panose="020F0502020204030204" pitchFamily="34" charset="0"/>
                <a:cs typeface="Times New Roman" panose="02020603050405020304" pitchFamily="18" charset="0"/>
              </a:rPr>
              <a:t>Découvertes enthousiasmantes du travail de Suzana Lopez Roque (</a:t>
            </a:r>
            <a:r>
              <a:rPr lang="fr-FR" sz="3500" dirty="0">
                <a:solidFill>
                  <a:schemeClr val="accent2">
                    <a:lumMod val="75000"/>
                  </a:schemeClr>
                </a:solidFill>
                <a:latin typeface="+mj-lt"/>
                <a:ea typeface="Calibri" panose="020F0502020204030204" pitchFamily="34" charset="0"/>
                <a:cs typeface="Times New Roman" panose="02020603050405020304" pitchFamily="18" charset="0"/>
              </a:rPr>
              <a:t>dans le cadre de son Association Innocence en Danger pour la Colombie) </a:t>
            </a:r>
            <a:r>
              <a:rPr lang="fr-FR" sz="3500" dirty="0">
                <a:solidFill>
                  <a:schemeClr val="accent2">
                    <a:lumMod val="75000"/>
                  </a:schemeClr>
                </a:solidFill>
                <a:effectLst/>
                <a:latin typeface="+mj-lt"/>
                <a:ea typeface="Calibri" panose="020F0502020204030204" pitchFamily="34" charset="0"/>
                <a:cs typeface="Times New Roman" panose="02020603050405020304" pitchFamily="18" charset="0"/>
              </a:rPr>
              <a:t>et de celui de Cécile Bizouerne (dans le cadre de l’ONG Action Contre la Faim)</a:t>
            </a:r>
          </a:p>
          <a:p>
            <a:pPr>
              <a:lnSpc>
                <a:spcPct val="90000"/>
              </a:lnSpc>
              <a:buFont typeface="Wingdings" pitchFamily="2" charset="2"/>
              <a:buChar char="Ø"/>
            </a:pPr>
            <a:endParaRPr lang="fr-FR" sz="3500" dirty="0">
              <a:solidFill>
                <a:schemeClr val="accent2">
                  <a:lumMod val="75000"/>
                </a:schemeClr>
              </a:solidFill>
              <a:effectLst/>
              <a:latin typeface="+mj-lt"/>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3500" dirty="0">
                <a:solidFill>
                  <a:schemeClr val="accent2">
                    <a:lumMod val="75000"/>
                  </a:schemeClr>
                </a:solidFill>
                <a:latin typeface="+mj-lt"/>
                <a:ea typeface="Calibri" panose="020F0502020204030204" pitchFamily="34" charset="0"/>
                <a:cs typeface="Times New Roman" panose="02020603050405020304" pitchFamily="18" charset="0"/>
              </a:rPr>
              <a:t> M</a:t>
            </a:r>
            <a:r>
              <a:rPr lang="fr-FR" sz="3500" dirty="0">
                <a:solidFill>
                  <a:schemeClr val="accent2">
                    <a:lumMod val="75000"/>
                  </a:schemeClr>
                </a:solidFill>
                <a:effectLst/>
                <a:latin typeface="+mj-lt"/>
                <a:ea typeface="Calibri" panose="020F0502020204030204" pitchFamily="34" charset="0"/>
                <a:cs typeface="Times New Roman" panose="02020603050405020304" pitchFamily="18" charset="0"/>
              </a:rPr>
              <a:t>otivée par les besoins de patients massicois, par l’espace offert </a:t>
            </a:r>
            <a:r>
              <a:rPr lang="fr-FR" sz="3500" dirty="0">
                <a:solidFill>
                  <a:schemeClr val="accent2">
                    <a:lumMod val="75000"/>
                  </a:schemeClr>
                </a:solidFill>
                <a:latin typeface="+mj-lt"/>
                <a:ea typeface="Calibri" panose="020F0502020204030204" pitchFamily="34" charset="0"/>
                <a:cs typeface="Times New Roman" panose="02020603050405020304" pitchFamily="18" charset="0"/>
              </a:rPr>
              <a:t>d</a:t>
            </a:r>
            <a:r>
              <a:rPr lang="fr-FR" sz="3500" dirty="0">
                <a:solidFill>
                  <a:schemeClr val="accent2">
                    <a:lumMod val="75000"/>
                  </a:schemeClr>
                </a:solidFill>
                <a:effectLst/>
                <a:latin typeface="+mj-lt"/>
                <a:ea typeface="Calibri" panose="020F0502020204030204" pitchFamily="34" charset="0"/>
                <a:cs typeface="Times New Roman" panose="02020603050405020304" pitchFamily="18" charset="0"/>
              </a:rPr>
              <a:t>es nouveaux locaux,  l’enthousiasme de mes collègues de la structure</a:t>
            </a:r>
            <a:r>
              <a:rPr lang="fr-FR" sz="3500" dirty="0">
                <a:solidFill>
                  <a:schemeClr val="accent2">
                    <a:lumMod val="75000"/>
                  </a:schemeClr>
                </a:solidFill>
                <a:latin typeface="+mj-lt"/>
                <a:ea typeface="Calibri" panose="020F0502020204030204" pitchFamily="34" charset="0"/>
                <a:cs typeface="Times New Roman" panose="02020603050405020304" pitchFamily="18" charset="0"/>
              </a:rPr>
              <a:t> et l</a:t>
            </a:r>
            <a:r>
              <a:rPr lang="fr-FR" sz="3500" dirty="0">
                <a:solidFill>
                  <a:schemeClr val="accent2">
                    <a:lumMod val="75000"/>
                  </a:schemeClr>
                </a:solidFill>
                <a:effectLst/>
                <a:latin typeface="+mj-lt"/>
                <a:ea typeface="Calibri" panose="020F0502020204030204" pitchFamily="34" charset="0"/>
                <a:cs typeface="Times New Roman" panose="02020603050405020304" pitchFamily="18" charset="0"/>
              </a:rPr>
              <a:t>es encouragements d’Emmanuel  Contamin</a:t>
            </a:r>
          </a:p>
          <a:p>
            <a:pPr marL="0" indent="0">
              <a:lnSpc>
                <a:spcPct val="90000"/>
              </a:lnSpc>
              <a:buNone/>
            </a:pPr>
            <a:endParaRPr lang="fr-FR" sz="3500" dirty="0">
              <a:solidFill>
                <a:schemeClr val="accent2">
                  <a:lumMod val="75000"/>
                </a:schemeClr>
              </a:solidFill>
              <a:effectLst/>
              <a:latin typeface="+mj-lt"/>
              <a:ea typeface="Calibri" panose="020F0502020204030204" pitchFamily="34" charset="0"/>
              <a:cs typeface="Times New Roman" panose="02020603050405020304" pitchFamily="18" charset="0"/>
            </a:endParaRPr>
          </a:p>
          <a:p>
            <a:pPr algn="ctr">
              <a:lnSpc>
                <a:spcPct val="90000"/>
              </a:lnSpc>
              <a:buFont typeface="Wingdings" pitchFamily="2" charset="2"/>
              <a:buChar char="Ø"/>
            </a:pPr>
            <a:r>
              <a:rPr lang="fr-FR" sz="3500" dirty="0">
                <a:solidFill>
                  <a:schemeClr val="accent2">
                    <a:lumMod val="75000"/>
                  </a:schemeClr>
                </a:solidFill>
                <a:effectLst/>
                <a:latin typeface="+mj-lt"/>
                <a:ea typeface="Calibri" panose="020F0502020204030204" pitchFamily="34" charset="0"/>
                <a:cs typeface="Times New Roman" panose="02020603050405020304" pitchFamily="18" charset="0"/>
              </a:rPr>
              <a:t>Formations</a:t>
            </a:r>
          </a:p>
          <a:p>
            <a:pPr>
              <a:lnSpc>
                <a:spcPct val="90000"/>
              </a:lnSpc>
              <a:buFont typeface="Wingdings" pitchFamily="2" charset="2"/>
              <a:buChar char="Ø"/>
            </a:pPr>
            <a:r>
              <a:rPr lang="fr-FR" sz="3500" dirty="0">
                <a:solidFill>
                  <a:schemeClr val="accent2">
                    <a:lumMod val="75000"/>
                  </a:schemeClr>
                </a:solidFill>
                <a:effectLst/>
                <a:latin typeface="+mj-lt"/>
                <a:ea typeface="Calibri" panose="020F0502020204030204" pitchFamily="34" charset="0"/>
                <a:cs typeface="Times New Roman" panose="02020603050405020304" pitchFamily="18" charset="0"/>
              </a:rPr>
              <a:t>Nicolas Diesbiendras (G-TEP) et EMDR de groupe d’urgence et événements récents </a:t>
            </a:r>
          </a:p>
          <a:p>
            <a:pPr>
              <a:lnSpc>
                <a:spcPct val="90000"/>
              </a:lnSpc>
              <a:buFont typeface="Wingdings" pitchFamily="2" charset="2"/>
              <a:buChar char="Ø"/>
            </a:pPr>
            <a:r>
              <a:rPr lang="fr-FR" sz="3500" dirty="0">
                <a:solidFill>
                  <a:schemeClr val="accent2">
                    <a:lumMod val="75000"/>
                  </a:schemeClr>
                </a:solidFill>
                <a:effectLst/>
                <a:latin typeface="+mj-lt"/>
                <a:ea typeface="Calibri" panose="020F0502020204030204" pitchFamily="34" charset="0"/>
                <a:cs typeface="Times New Roman" panose="02020603050405020304" pitchFamily="18" charset="0"/>
              </a:rPr>
              <a:t>Suzana Roque et son travail de psychothérapie Intensive Intégrative de groupe au sein de l’Association </a:t>
            </a:r>
            <a:r>
              <a:rPr lang="fr-FR" sz="3500" dirty="0">
                <a:solidFill>
                  <a:schemeClr val="accent2">
                    <a:lumMod val="75000"/>
                  </a:schemeClr>
                </a:solidFill>
                <a:latin typeface="+mj-lt"/>
                <a:ea typeface="Calibri" panose="020F0502020204030204" pitchFamily="34" charset="0"/>
                <a:cs typeface="Times New Roman" panose="02020603050405020304" pitchFamily="18" charset="0"/>
              </a:rPr>
              <a:t>I</a:t>
            </a:r>
            <a:r>
              <a:rPr lang="fr-FR" sz="3500" dirty="0">
                <a:solidFill>
                  <a:schemeClr val="accent2">
                    <a:lumMod val="75000"/>
                  </a:schemeClr>
                </a:solidFill>
                <a:effectLst/>
                <a:latin typeface="+mj-lt"/>
                <a:ea typeface="Calibri" panose="020F0502020204030204" pitchFamily="34" charset="0"/>
                <a:cs typeface="Times New Roman" panose="02020603050405020304" pitchFamily="18" charset="0"/>
              </a:rPr>
              <a:t>nnocence en Danger pour la Colombie</a:t>
            </a:r>
          </a:p>
          <a:p>
            <a:pPr>
              <a:lnSpc>
                <a:spcPct val="90000"/>
              </a:lnSpc>
              <a:buFont typeface="Wingdings" pitchFamily="2" charset="2"/>
              <a:buChar char="Ø"/>
            </a:pPr>
            <a:endParaRPr lang="fr-FR" sz="3500" dirty="0">
              <a:solidFill>
                <a:schemeClr val="bg1"/>
              </a:solidFill>
              <a:effectLst/>
              <a:latin typeface="+mj-lt"/>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500" dirty="0">
                <a:solidFill>
                  <a:schemeClr val="bg1"/>
                </a:solidFill>
                <a:effectLst/>
                <a:latin typeface="Courier New" panose="02070309020205020404" pitchFamily="49" charset="0"/>
                <a:ea typeface="Calibri" panose="020F0502020204030204" pitchFamily="34" charset="0"/>
                <a:cs typeface="Times New Roman" panose="02020603050405020304" pitchFamily="18" charset="0"/>
              </a:rPr>
              <a:t> </a:t>
            </a:r>
            <a:endParaRPr lang="fr-FR"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500" dirty="0">
                <a:solidFill>
                  <a:schemeClr val="bg1"/>
                </a:solidFill>
                <a:effectLst/>
                <a:latin typeface="Courier New" panose="02070309020205020404" pitchFamily="49" charset="0"/>
                <a:ea typeface="Calibri" panose="020F0502020204030204" pitchFamily="34" charset="0"/>
                <a:cs typeface="Times New Roman" panose="02020603050405020304" pitchFamily="18" charset="0"/>
              </a:rPr>
              <a:t> </a:t>
            </a:r>
            <a:endParaRPr lang="fr-FR"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500" dirty="0">
                <a:solidFill>
                  <a:schemeClr val="bg1"/>
                </a:solidFill>
                <a:effectLst/>
                <a:latin typeface="Courier New" panose="02070309020205020404" pitchFamily="49" charset="0"/>
                <a:ea typeface="Calibri" panose="020F0502020204030204" pitchFamily="34" charset="0"/>
                <a:cs typeface="Times New Roman" panose="02020603050405020304" pitchFamily="18" charset="0"/>
              </a:rPr>
              <a:t> </a:t>
            </a:r>
            <a:endParaRPr lang="fr-FR"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500" dirty="0">
                <a:solidFill>
                  <a:schemeClr val="bg1"/>
                </a:solidFill>
                <a:effectLst/>
                <a:latin typeface="Courier New" panose="02070309020205020404" pitchFamily="49" charset="0"/>
                <a:ea typeface="Calibri" panose="020F0502020204030204" pitchFamily="34" charset="0"/>
                <a:cs typeface="Times New Roman" panose="02020603050405020304" pitchFamily="18" charset="0"/>
              </a:rPr>
              <a:t> </a:t>
            </a:r>
            <a:endParaRPr lang="fr-FR"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500" dirty="0">
                <a:solidFill>
                  <a:schemeClr val="bg1"/>
                </a:solidFill>
                <a:effectLst/>
                <a:latin typeface="Courier New" panose="02070309020205020404" pitchFamily="49" charset="0"/>
                <a:ea typeface="Calibri" panose="020F0502020204030204" pitchFamily="34" charset="0"/>
                <a:cs typeface="Times New Roman" panose="02020603050405020304" pitchFamily="18" charset="0"/>
              </a:rPr>
              <a:t> </a:t>
            </a:r>
            <a:endParaRPr lang="fr-FR"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500" dirty="0">
                <a:solidFill>
                  <a:schemeClr val="bg1"/>
                </a:solidFill>
                <a:effectLst/>
                <a:latin typeface="Courier New" panose="02070309020205020404" pitchFamily="49" charset="0"/>
                <a:ea typeface="Calibri" panose="020F0502020204030204" pitchFamily="34" charset="0"/>
                <a:cs typeface="Times New Roman" panose="02020603050405020304" pitchFamily="18" charset="0"/>
              </a:rPr>
              <a:t> </a:t>
            </a:r>
            <a:endParaRPr lang="fr-FR"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500" dirty="0">
                <a:solidFill>
                  <a:schemeClr val="bg1"/>
                </a:solidFill>
                <a:effectLst/>
                <a:latin typeface="Courier New" panose="02070309020205020404" pitchFamily="49" charset="0"/>
                <a:ea typeface="Calibri" panose="020F0502020204030204" pitchFamily="34" charset="0"/>
                <a:cs typeface="Times New Roman" panose="02020603050405020304" pitchFamily="18" charset="0"/>
              </a:rPr>
              <a:t> </a:t>
            </a:r>
            <a:endParaRPr lang="fr-FR" sz="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buFont typeface="Wingdings" pitchFamily="2" charset="2"/>
              <a:buChar char="Ø"/>
            </a:pPr>
            <a:endParaRPr lang="fr-FR" sz="500" dirty="0">
              <a:solidFill>
                <a:schemeClr val="bg1"/>
              </a:solidFill>
            </a:endParaRPr>
          </a:p>
        </p:txBody>
      </p:sp>
    </p:spTree>
    <p:extLst>
      <p:ext uri="{BB962C8B-B14F-4D97-AF65-F5344CB8AC3E}">
        <p14:creationId xmlns:p14="http://schemas.microsoft.com/office/powerpoint/2010/main" val="170651967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030FD46-480C-6C44-979F-188B2A4CB35A}"/>
              </a:ext>
            </a:extLst>
          </p:cNvPr>
          <p:cNvSpPr>
            <a:spLocks noGrp="1"/>
          </p:cNvSpPr>
          <p:nvPr>
            <p:ph type="title"/>
          </p:nvPr>
        </p:nvSpPr>
        <p:spPr>
          <a:xfrm>
            <a:off x="829781" y="1875692"/>
            <a:ext cx="3698803" cy="2273506"/>
          </a:xfrm>
          <a:noFill/>
          <a:ln>
            <a:solidFill>
              <a:schemeClr val="tx1"/>
            </a:solidFill>
          </a:ln>
        </p:spPr>
        <p:txBody>
          <a:bodyPr>
            <a:normAutofit/>
          </a:bodyPr>
          <a:lstStyle/>
          <a:p>
            <a:r>
              <a:rPr lang="fr-FR" sz="2200" dirty="0">
                <a:solidFill>
                  <a:schemeClr val="accent2">
                    <a:lumMod val="50000"/>
                  </a:schemeClr>
                </a:solidFill>
                <a:ea typeface="Calibri" panose="020F0502020204030204" pitchFamily="34" charset="0"/>
                <a:cs typeface="Times New Roman" panose="02020603050405020304" pitchFamily="18" charset="0"/>
              </a:rPr>
              <a:t>MSP et construction du projet groupe</a:t>
            </a:r>
            <a:br>
              <a:rPr lang="fr-FR" sz="2200" dirty="0">
                <a:solidFill>
                  <a:schemeClr val="accent2">
                    <a:lumMod val="50000"/>
                  </a:schemeClr>
                </a:solidFill>
                <a:ea typeface="Calibri" panose="020F0502020204030204" pitchFamily="34" charset="0"/>
                <a:cs typeface="Times New Roman" panose="02020603050405020304" pitchFamily="18" charset="0"/>
              </a:rPr>
            </a:br>
            <a:r>
              <a:rPr lang="fr-FR" sz="2200" dirty="0">
                <a:solidFill>
                  <a:schemeClr val="accent2">
                    <a:lumMod val="50000"/>
                  </a:schemeClr>
                </a:solidFill>
                <a:ea typeface="Calibri" panose="020F0502020204030204" pitchFamily="34" charset="0"/>
                <a:cs typeface="Times New Roman" panose="02020603050405020304" pitchFamily="18" charset="0"/>
              </a:rPr>
              <a:t>EMDR/G-TEP</a:t>
            </a:r>
            <a:r>
              <a:rPr lang="fr-FR" sz="19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fr-FR" sz="19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fr-FR" sz="1900" dirty="0">
                <a:solidFill>
                  <a:schemeClr val="tx1"/>
                </a:solidFill>
                <a:latin typeface="Courier New" panose="02070309020205020404" pitchFamily="49" charset="0"/>
                <a:ea typeface="Calibri" panose="020F0502020204030204" pitchFamily="34" charset="0"/>
                <a:cs typeface="Times New Roman" panose="02020603050405020304" pitchFamily="18" charset="0"/>
              </a:rPr>
              <a:t> </a:t>
            </a:r>
            <a:endParaRPr lang="fr-FR" sz="1900" dirty="0">
              <a:solidFill>
                <a:schemeClr val="tx1"/>
              </a:solidFill>
            </a:endParaRPr>
          </a:p>
        </p:txBody>
      </p:sp>
      <p:sp>
        <p:nvSpPr>
          <p:cNvPr id="25" name="Rectangle 12">
            <a:extLst>
              <a:ext uri="{FF2B5EF4-FFF2-40B4-BE49-F238E27FC236}">
                <a16:creationId xmlns:a16="http://schemas.microsoft.com/office/drawing/2014/main" xmlns=""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33E57942-A91D-4345-A940-8ABC25D5E909}"/>
              </a:ext>
            </a:extLst>
          </p:cNvPr>
          <p:cNvSpPr>
            <a:spLocks noGrp="1"/>
          </p:cNvSpPr>
          <p:nvPr>
            <p:ph idx="1"/>
          </p:nvPr>
        </p:nvSpPr>
        <p:spPr>
          <a:xfrm>
            <a:off x="5669280" y="0"/>
            <a:ext cx="5788598" cy="6055360"/>
          </a:xfrm>
        </p:spPr>
        <p:txBody>
          <a:bodyPr anchor="ctr">
            <a:normAutofit fontScale="40000" lnSpcReduction="20000"/>
          </a:bodyPr>
          <a:lstStyle/>
          <a:p>
            <a:pPr>
              <a:lnSpc>
                <a:spcPct val="90000"/>
              </a:lnSpc>
            </a:pPr>
            <a:endParaRPr lang="fr-FR" sz="600" u="sng" dirty="0">
              <a:solidFill>
                <a:schemeClr val="bg1"/>
              </a:solidFill>
              <a:effectLst/>
              <a:latin typeface="Courier New" panose="02070309020205020404" pitchFamily="49" charset="0"/>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600" dirty="0">
                <a:solidFill>
                  <a:schemeClr val="bg1"/>
                </a:solidFill>
                <a:effectLst/>
                <a:latin typeface="Courier New" panose="02070309020205020404" pitchFamily="49" charset="0"/>
                <a:ea typeface="Calibri" panose="020F0502020204030204" pitchFamily="34" charset="0"/>
                <a:cs typeface="Times New Roman" panose="02020603050405020304" pitchFamily="18" charset="0"/>
              </a:rPr>
              <a:t> </a:t>
            </a:r>
            <a:endParaRPr lang="fr-FR" sz="4800" dirty="0">
              <a:solidFill>
                <a:schemeClr val="bg1"/>
              </a:solidFill>
              <a:effectLst/>
              <a:latin typeface="+mj-lt"/>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4800" dirty="0">
                <a:solidFill>
                  <a:schemeClr val="bg2">
                    <a:lumMod val="60000"/>
                    <a:lumOff val="40000"/>
                  </a:schemeClr>
                </a:solidFill>
                <a:latin typeface="+mj-lt"/>
                <a:ea typeface="Calibri" panose="020F0502020204030204" pitchFamily="34" charset="0"/>
                <a:cs typeface="Times New Roman" panose="02020603050405020304" pitchFamily="18" charset="0"/>
              </a:rPr>
              <a:t>C</a:t>
            </a:r>
            <a:r>
              <a:rPr lang="fr-FR" sz="4800" dirty="0">
                <a:solidFill>
                  <a:schemeClr val="bg2">
                    <a:lumMod val="60000"/>
                    <a:lumOff val="40000"/>
                  </a:schemeClr>
                </a:solidFill>
                <a:effectLst/>
                <a:latin typeface="+mj-lt"/>
                <a:ea typeface="Calibri" panose="020F0502020204030204" pitchFamily="34" charset="0"/>
                <a:cs typeface="Times New Roman" panose="02020603050405020304" pitchFamily="18" charset="0"/>
              </a:rPr>
              <a:t>réation d’une association reliée à la MSP. </a:t>
            </a:r>
            <a:r>
              <a:rPr lang="fr-FR" sz="4800" dirty="0">
                <a:solidFill>
                  <a:schemeClr val="bg2">
                    <a:lumMod val="60000"/>
                    <a:lumOff val="40000"/>
                  </a:schemeClr>
                </a:solidFill>
                <a:latin typeface="+mj-lt"/>
                <a:ea typeface="Calibri" panose="020F0502020204030204" pitchFamily="34" charset="0"/>
                <a:cs typeface="Times New Roman" panose="02020603050405020304" pitchFamily="18" charset="0"/>
              </a:rPr>
              <a:t>L</a:t>
            </a:r>
            <a:r>
              <a:rPr lang="fr-FR" sz="4800" dirty="0">
                <a:solidFill>
                  <a:schemeClr val="bg2">
                    <a:lumMod val="60000"/>
                    <a:lumOff val="40000"/>
                  </a:schemeClr>
                </a:solidFill>
                <a:effectLst/>
                <a:latin typeface="+mj-lt"/>
                <a:ea typeface="Calibri" panose="020F0502020204030204" pitchFamily="34" charset="0"/>
                <a:cs typeface="Times New Roman" panose="02020603050405020304" pitchFamily="18" charset="0"/>
              </a:rPr>
              <a:t>a SISA (société interprofessionnelle de soins ambulatoires) du Pôle Santé Massy n’est pas habilitée à recevoir de subventions pour des projets de ce type</a:t>
            </a:r>
          </a:p>
          <a:p>
            <a:pPr>
              <a:lnSpc>
                <a:spcPct val="90000"/>
              </a:lnSpc>
              <a:buFont typeface="Wingdings" pitchFamily="2" charset="2"/>
              <a:buChar char="Ø"/>
            </a:pPr>
            <a:endParaRPr lang="fr-FR" sz="4800" dirty="0">
              <a:solidFill>
                <a:schemeClr val="bg2">
                  <a:lumMod val="60000"/>
                  <a:lumOff val="40000"/>
                </a:schemeClr>
              </a:solidFill>
              <a:effectLst/>
              <a:latin typeface="+mj-lt"/>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4800" dirty="0">
                <a:solidFill>
                  <a:schemeClr val="bg2">
                    <a:lumMod val="60000"/>
                    <a:lumOff val="40000"/>
                  </a:schemeClr>
                </a:solidFill>
                <a:latin typeface="+mj-lt"/>
                <a:ea typeface="Calibri" panose="020F0502020204030204" pitchFamily="34" charset="0"/>
                <a:cs typeface="Times New Roman" panose="02020603050405020304" pitchFamily="18" charset="0"/>
              </a:rPr>
              <a:t>R</a:t>
            </a:r>
            <a:r>
              <a:rPr lang="fr-FR" sz="4800" dirty="0">
                <a:solidFill>
                  <a:schemeClr val="bg2">
                    <a:lumMod val="60000"/>
                    <a:lumOff val="40000"/>
                  </a:schemeClr>
                </a:solidFill>
                <a:effectLst/>
                <a:latin typeface="+mj-lt"/>
                <a:ea typeface="Calibri" panose="020F0502020204030204" pitchFamily="34" charset="0"/>
                <a:cs typeface="Times New Roman" panose="02020603050405020304" pitchFamily="18" charset="0"/>
              </a:rPr>
              <a:t>encontre avec l’élue en charge de la santé et </a:t>
            </a:r>
            <a:r>
              <a:rPr lang="fr-FR" sz="4800" dirty="0">
                <a:solidFill>
                  <a:schemeClr val="bg2">
                    <a:lumMod val="60000"/>
                    <a:lumOff val="40000"/>
                  </a:schemeClr>
                </a:solidFill>
                <a:latin typeface="+mj-lt"/>
                <a:ea typeface="Calibri" panose="020F0502020204030204" pitchFamily="34" charset="0"/>
                <a:cs typeface="Times New Roman" panose="02020603050405020304" pitchFamily="18" charset="0"/>
              </a:rPr>
              <a:t>des</a:t>
            </a:r>
            <a:r>
              <a:rPr lang="fr-FR" sz="4800" dirty="0">
                <a:solidFill>
                  <a:schemeClr val="bg2">
                    <a:lumMod val="60000"/>
                    <a:lumOff val="40000"/>
                  </a:schemeClr>
                </a:solidFill>
                <a:effectLst/>
                <a:latin typeface="+mj-lt"/>
                <a:ea typeface="Calibri" panose="020F0502020204030204" pitchFamily="34" charset="0"/>
                <a:cs typeface="Times New Roman" panose="02020603050405020304" pitchFamily="18" charset="0"/>
              </a:rPr>
              <a:t> solidarités de Massy</a:t>
            </a:r>
            <a:r>
              <a:rPr lang="fr-FR" sz="4800" dirty="0">
                <a:solidFill>
                  <a:schemeClr val="bg2">
                    <a:lumMod val="60000"/>
                    <a:lumOff val="40000"/>
                  </a:schemeClr>
                </a:solidFill>
                <a:latin typeface="+mj-lt"/>
                <a:ea typeface="Calibri" panose="020F0502020204030204" pitchFamily="34" charset="0"/>
                <a:cs typeface="Times New Roman" panose="02020603050405020304" pitchFamily="18" charset="0"/>
              </a:rPr>
              <a:t> et la directrice Jeunesse, Solidarités et Vie de Quartier. P</a:t>
            </a:r>
            <a:r>
              <a:rPr lang="fr-FR" sz="4800" dirty="0">
                <a:solidFill>
                  <a:schemeClr val="bg2">
                    <a:lumMod val="60000"/>
                    <a:lumOff val="40000"/>
                  </a:schemeClr>
                </a:solidFill>
                <a:effectLst/>
                <a:latin typeface="+mj-lt"/>
                <a:ea typeface="Calibri" panose="020F0502020204030204" pitchFamily="34" charset="0"/>
                <a:cs typeface="Times New Roman" panose="02020603050405020304" pitchFamily="18" charset="0"/>
              </a:rPr>
              <a:t>résentation de mon projet de groupes partant de l’idée d’accueillir des massicois en difficultés financières et souffrant de TSPT</a:t>
            </a:r>
          </a:p>
          <a:p>
            <a:pPr>
              <a:lnSpc>
                <a:spcPct val="90000"/>
              </a:lnSpc>
              <a:buFont typeface="Wingdings" pitchFamily="2" charset="2"/>
              <a:buChar char="Ø"/>
            </a:pPr>
            <a:endParaRPr lang="fr-FR" sz="4800" dirty="0">
              <a:solidFill>
                <a:schemeClr val="bg2">
                  <a:lumMod val="60000"/>
                  <a:lumOff val="40000"/>
                </a:schemeClr>
              </a:solidFill>
              <a:effectLst/>
              <a:latin typeface="+mj-lt"/>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sz="4800" dirty="0">
                <a:solidFill>
                  <a:schemeClr val="bg2">
                    <a:lumMod val="60000"/>
                    <a:lumOff val="40000"/>
                  </a:schemeClr>
                </a:solidFill>
                <a:latin typeface="+mj-lt"/>
                <a:ea typeface="Calibri" panose="020F0502020204030204" pitchFamily="34" charset="0"/>
                <a:cs typeface="Times New Roman" panose="02020603050405020304" pitchFamily="18" charset="0"/>
              </a:rPr>
              <a:t>Inscription de notre association sur </a:t>
            </a:r>
            <a:r>
              <a:rPr lang="fr-FR" sz="4800" dirty="0">
                <a:solidFill>
                  <a:schemeClr val="bg2">
                    <a:lumMod val="60000"/>
                    <a:lumOff val="40000"/>
                  </a:schemeClr>
                </a:solidFill>
                <a:effectLst/>
                <a:latin typeface="+mj-lt"/>
                <a:ea typeface="Calibri" panose="020F0502020204030204" pitchFamily="34" charset="0"/>
                <a:cs typeface="Times New Roman" panose="02020603050405020304" pitchFamily="18" charset="0"/>
              </a:rPr>
              <a:t>la plateforme associative de la commune.</a:t>
            </a:r>
          </a:p>
          <a:p>
            <a:pPr>
              <a:lnSpc>
                <a:spcPct val="90000"/>
              </a:lnSpc>
              <a:buFont typeface="Wingdings" pitchFamily="2" charset="2"/>
              <a:buChar char="Ø"/>
            </a:pPr>
            <a:r>
              <a:rPr lang="fr-FR" sz="4800" dirty="0">
                <a:solidFill>
                  <a:schemeClr val="bg2">
                    <a:lumMod val="60000"/>
                    <a:lumOff val="40000"/>
                  </a:schemeClr>
                </a:solidFill>
                <a:latin typeface="+mj-lt"/>
                <a:ea typeface="Calibri" panose="020F0502020204030204" pitchFamily="34" charset="0"/>
                <a:cs typeface="Times New Roman" panose="02020603050405020304" pitchFamily="18" charset="0"/>
              </a:rPr>
              <a:t>Projet rédigé et demande de subventions pour 3 groupes, achat de matériel, suivis individuels post groupe, déposés sur la plateforme</a:t>
            </a:r>
            <a:endParaRPr lang="fr-FR" sz="4800" dirty="0">
              <a:solidFill>
                <a:schemeClr val="bg2">
                  <a:lumMod val="60000"/>
                  <a:lumOff val="40000"/>
                </a:schemeClr>
              </a:solidFill>
              <a:effectLst/>
              <a:latin typeface="+mj-lt"/>
              <a:ea typeface="Calibri" panose="020F0502020204030204" pitchFamily="34" charset="0"/>
              <a:cs typeface="Times New Roman" panose="02020603050405020304" pitchFamily="18" charset="0"/>
            </a:endParaRPr>
          </a:p>
          <a:p>
            <a:pPr marL="0" indent="0">
              <a:lnSpc>
                <a:spcPct val="90000"/>
              </a:lnSpc>
              <a:buNone/>
            </a:pPr>
            <a:r>
              <a:rPr lang="fr-FR" sz="4800" dirty="0">
                <a:solidFill>
                  <a:schemeClr val="bg2">
                    <a:lumMod val="60000"/>
                    <a:lumOff val="40000"/>
                  </a:schemeClr>
                </a:solidFill>
                <a:effectLst/>
                <a:latin typeface="+mj-lt"/>
                <a:ea typeface="Calibri" panose="020F0502020204030204" pitchFamily="34" charset="0"/>
                <a:cs typeface="Times New Roman" panose="02020603050405020304" pitchFamily="18" charset="0"/>
              </a:rPr>
              <a:t> </a:t>
            </a:r>
          </a:p>
          <a:p>
            <a:pPr>
              <a:lnSpc>
                <a:spcPct val="90000"/>
              </a:lnSpc>
              <a:buFont typeface="Wingdings" pitchFamily="2" charset="2"/>
              <a:buChar char="Ø"/>
            </a:pPr>
            <a:r>
              <a:rPr lang="fr-FR" sz="4800" dirty="0">
                <a:solidFill>
                  <a:schemeClr val="bg2">
                    <a:lumMod val="60000"/>
                    <a:lumOff val="40000"/>
                  </a:schemeClr>
                </a:solidFill>
                <a:latin typeface="+mj-lt"/>
                <a:ea typeface="Calibri" panose="020F0502020204030204" pitchFamily="34" charset="0"/>
                <a:cs typeface="Times New Roman" panose="02020603050405020304" pitchFamily="18" charset="0"/>
              </a:rPr>
              <a:t>S</a:t>
            </a:r>
            <a:r>
              <a:rPr lang="fr-FR" sz="4800" dirty="0">
                <a:solidFill>
                  <a:schemeClr val="bg2">
                    <a:lumMod val="60000"/>
                    <a:lumOff val="40000"/>
                  </a:schemeClr>
                </a:solidFill>
                <a:effectLst/>
                <a:latin typeface="+mj-lt"/>
                <a:ea typeface="Calibri" panose="020F0502020204030204" pitchFamily="34" charset="0"/>
                <a:cs typeface="Times New Roman" panose="02020603050405020304" pitchFamily="18" charset="0"/>
              </a:rPr>
              <a:t>ubventions accordées sur la base de critères de participation définis</a:t>
            </a:r>
          </a:p>
          <a:p>
            <a:pPr>
              <a:lnSpc>
                <a:spcPct val="90000"/>
              </a:lnSpc>
              <a:buFont typeface="Wingdings" pitchFamily="2" charset="2"/>
              <a:buChar char="Ø"/>
            </a:pPr>
            <a:r>
              <a:rPr lang="fr-FR" sz="4800" dirty="0">
                <a:solidFill>
                  <a:schemeClr val="bg2">
                    <a:lumMod val="60000"/>
                    <a:lumOff val="40000"/>
                  </a:schemeClr>
                </a:solidFill>
                <a:latin typeface="+mj-lt"/>
                <a:ea typeface="Calibri" panose="020F0502020204030204" pitchFamily="34" charset="0"/>
                <a:cs typeface="Times New Roman" panose="02020603050405020304" pitchFamily="18" charset="0"/>
              </a:rPr>
              <a:t>Présentation du projet aux responsables des structures sanitaires et sociales de la ville de Massy</a:t>
            </a:r>
            <a:endParaRPr lang="fr-FR" sz="4800" dirty="0">
              <a:solidFill>
                <a:schemeClr val="bg2">
                  <a:lumMod val="60000"/>
                  <a:lumOff val="40000"/>
                </a:schemeClr>
              </a:solidFill>
              <a:effectLst/>
              <a:latin typeface="+mj-lt"/>
              <a:ea typeface="Calibri" panose="020F0502020204030204" pitchFamily="34" charset="0"/>
              <a:cs typeface="Times New Roman" panose="02020603050405020304" pitchFamily="18" charset="0"/>
            </a:endParaRPr>
          </a:p>
          <a:p>
            <a:pPr>
              <a:lnSpc>
                <a:spcPct val="90000"/>
              </a:lnSpc>
            </a:pPr>
            <a:r>
              <a:rPr lang="fr-FR" sz="600" dirty="0">
                <a:solidFill>
                  <a:schemeClr val="bg2">
                    <a:lumMod val="60000"/>
                    <a:lumOff val="40000"/>
                  </a:schemeClr>
                </a:solidFill>
                <a:effectLst/>
                <a:latin typeface="Courier New" panose="02070309020205020404" pitchFamily="49" charset="0"/>
                <a:ea typeface="Calibri" panose="020F0502020204030204" pitchFamily="34" charset="0"/>
                <a:cs typeface="Times New Roman" panose="02020603050405020304" pitchFamily="18" charset="0"/>
              </a:rPr>
              <a:t> </a:t>
            </a:r>
            <a:endParaRPr lang="fr-FR" sz="600" dirty="0">
              <a:solidFill>
                <a:schemeClr val="bg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fr-FR" sz="600" dirty="0">
              <a:solidFill>
                <a:schemeClr val="bg1"/>
              </a:solidFill>
            </a:endParaRPr>
          </a:p>
        </p:txBody>
      </p:sp>
    </p:spTree>
    <p:extLst>
      <p:ext uri="{BB962C8B-B14F-4D97-AF65-F5344CB8AC3E}">
        <p14:creationId xmlns:p14="http://schemas.microsoft.com/office/powerpoint/2010/main" val="321745305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A5549AB-F924-2046-B0B4-F05A322A2F0B}"/>
              </a:ext>
            </a:extLst>
          </p:cNvPr>
          <p:cNvSpPr>
            <a:spLocks noGrp="1"/>
          </p:cNvSpPr>
          <p:nvPr>
            <p:ph type="title"/>
          </p:nvPr>
        </p:nvSpPr>
        <p:spPr>
          <a:xfrm>
            <a:off x="829781" y="2708804"/>
            <a:ext cx="3698803" cy="1440394"/>
          </a:xfrm>
          <a:noFill/>
          <a:ln>
            <a:solidFill>
              <a:schemeClr val="tx1"/>
            </a:solidFill>
          </a:ln>
        </p:spPr>
        <p:txBody>
          <a:bodyPr>
            <a:normAutofit/>
          </a:bodyPr>
          <a:lstStyle/>
          <a:p>
            <a:r>
              <a:rPr lang="fr-FR" sz="2400" dirty="0">
                <a:solidFill>
                  <a:schemeClr val="bg2">
                    <a:lumMod val="75000"/>
                  </a:schemeClr>
                </a:solidFill>
                <a:ea typeface="Calibri" panose="020F0502020204030204" pitchFamily="34" charset="0"/>
                <a:cs typeface="Times New Roman" panose="02020603050405020304" pitchFamily="18" charset="0"/>
              </a:rPr>
              <a:t>Mise en place</a:t>
            </a:r>
            <a:r>
              <a:rPr lang="fr-F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fr-F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fr-FR" sz="2400" dirty="0">
              <a:solidFill>
                <a:schemeClr val="tx1"/>
              </a:solidFill>
            </a:endParaRPr>
          </a:p>
        </p:txBody>
      </p:sp>
      <p:sp>
        <p:nvSpPr>
          <p:cNvPr id="8" name="Rectangle 7">
            <a:extLst>
              <a:ext uri="{FF2B5EF4-FFF2-40B4-BE49-F238E27FC236}">
                <a16:creationId xmlns:a16="http://schemas.microsoft.com/office/drawing/2014/main" xmlns=""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0FC1A7F6-FF6D-944E-8919-E749F70C73ED}"/>
              </a:ext>
            </a:extLst>
          </p:cNvPr>
          <p:cNvSpPr>
            <a:spLocks noGrp="1"/>
          </p:cNvSpPr>
          <p:nvPr>
            <p:ph idx="1"/>
          </p:nvPr>
        </p:nvSpPr>
        <p:spPr>
          <a:xfrm>
            <a:off x="6049182" y="802638"/>
            <a:ext cx="5408696" cy="5252722"/>
          </a:xfrm>
        </p:spPr>
        <p:txBody>
          <a:bodyPr anchor="ctr">
            <a:normAutofit/>
          </a:bodyPr>
          <a:lstStyle/>
          <a:p>
            <a:pPr marL="0" indent="0">
              <a:lnSpc>
                <a:spcPct val="90000"/>
              </a:lnSpc>
              <a:buNone/>
            </a:pPr>
            <a:endParaRPr lang="fr-FR" sz="1100" u="none" strike="noStrike" dirty="0">
              <a:solidFill>
                <a:schemeClr val="bg1"/>
              </a:solidFill>
              <a:effectLst/>
              <a:latin typeface="Courier New" panose="02070309020205020404" pitchFamily="49" charset="0"/>
              <a:ea typeface="Calibri" panose="020F0502020204030204" pitchFamily="34" charset="0"/>
              <a:cs typeface="Times New Roman" panose="02020603050405020304" pitchFamily="18" charset="0"/>
            </a:endParaRPr>
          </a:p>
          <a:p>
            <a:pPr marL="0" indent="0">
              <a:lnSpc>
                <a:spcPct val="90000"/>
              </a:lnSpc>
              <a:buNone/>
            </a:pPr>
            <a:endParaRPr lang="fr-FR" sz="1100" dirty="0">
              <a:solidFill>
                <a:schemeClr val="bg1"/>
              </a:solidFill>
              <a:latin typeface="Courier New" panose="02070309020205020404" pitchFamily="49" charset="0"/>
              <a:ea typeface="Calibri" panose="020F0502020204030204" pitchFamily="34" charset="0"/>
              <a:cs typeface="Times New Roman" panose="02020603050405020304" pitchFamily="18" charset="0"/>
            </a:endParaRPr>
          </a:p>
          <a:p>
            <a:pPr marL="0" indent="0">
              <a:lnSpc>
                <a:spcPct val="90000"/>
              </a:lnSpc>
              <a:buNone/>
            </a:pPr>
            <a:r>
              <a:rPr lang="fr-FR" sz="1100" u="none" strike="noStrike" dirty="0">
                <a:solidFill>
                  <a:schemeClr val="bg1"/>
                </a:solidFill>
                <a:effectLst/>
                <a:latin typeface="Courier New" panose="02070309020205020404" pitchFamily="49" charset="0"/>
                <a:ea typeface="Calibri" panose="020F0502020204030204" pitchFamily="34" charset="0"/>
                <a:cs typeface="Times New Roman" panose="02020603050405020304" pitchFamily="18" charset="0"/>
              </a:rPr>
              <a:t> </a:t>
            </a:r>
            <a:endParaRPr lang="fr-F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buFont typeface="Wingdings" pitchFamily="2" charset="2"/>
              <a:buChar char="Ø"/>
            </a:pPr>
            <a:r>
              <a:rPr lang="fr-FR" dirty="0">
                <a:solidFill>
                  <a:schemeClr val="bg2">
                    <a:lumMod val="60000"/>
                    <a:lumOff val="40000"/>
                  </a:schemeClr>
                </a:solidFill>
                <a:latin typeface="+mj-lt"/>
                <a:ea typeface="Calibri" panose="020F0502020204030204" pitchFamily="34" charset="0"/>
                <a:cs typeface="Times New Roman" panose="02020603050405020304" pitchFamily="18" charset="0"/>
              </a:rPr>
              <a:t>O</a:t>
            </a:r>
            <a:r>
              <a:rPr lang="fr-FR" dirty="0">
                <a:solidFill>
                  <a:schemeClr val="bg2">
                    <a:lumMod val="60000"/>
                    <a:lumOff val="40000"/>
                  </a:schemeClr>
                </a:solidFill>
                <a:effectLst/>
                <a:latin typeface="+mj-lt"/>
                <a:ea typeface="Calibri" panose="020F0502020204030204" pitchFamily="34" charset="0"/>
                <a:cs typeface="Times New Roman" panose="02020603050405020304" pitchFamily="18" charset="0"/>
              </a:rPr>
              <a:t>uverture </a:t>
            </a:r>
            <a:r>
              <a:rPr lang="fr-FR" dirty="0">
                <a:solidFill>
                  <a:schemeClr val="bg2">
                    <a:lumMod val="60000"/>
                    <a:lumOff val="40000"/>
                  </a:schemeClr>
                </a:solidFill>
                <a:latin typeface="+mj-lt"/>
                <a:ea typeface="Calibri" panose="020F0502020204030204" pitchFamily="34" charset="0"/>
                <a:cs typeface="Times New Roman" panose="02020603050405020304" pitchFamily="18" charset="0"/>
              </a:rPr>
              <a:t>d</a:t>
            </a:r>
            <a:r>
              <a:rPr lang="fr-FR" dirty="0">
                <a:solidFill>
                  <a:schemeClr val="bg2">
                    <a:lumMod val="60000"/>
                    <a:lumOff val="40000"/>
                  </a:schemeClr>
                </a:solidFill>
                <a:effectLst/>
                <a:latin typeface="+mj-lt"/>
                <a:ea typeface="Calibri" panose="020F0502020204030204" pitchFamily="34" charset="0"/>
                <a:cs typeface="Times New Roman" panose="02020603050405020304" pitchFamily="18" charset="0"/>
              </a:rPr>
              <a:t>es groupes aux patients des collègues de la MSP répondant aux critères définis </a:t>
            </a:r>
          </a:p>
          <a:p>
            <a:pPr>
              <a:lnSpc>
                <a:spcPct val="90000"/>
              </a:lnSpc>
              <a:buFont typeface="Wingdings" pitchFamily="2" charset="2"/>
              <a:buChar char="Ø"/>
            </a:pPr>
            <a:r>
              <a:rPr lang="fr-FR" dirty="0">
                <a:solidFill>
                  <a:schemeClr val="bg2">
                    <a:lumMod val="60000"/>
                    <a:lumOff val="40000"/>
                  </a:schemeClr>
                </a:solidFill>
                <a:effectLst/>
                <a:latin typeface="+mj-lt"/>
                <a:ea typeface="Calibri" panose="020F0502020204030204" pitchFamily="34" charset="0"/>
                <a:cs typeface="Times New Roman" panose="02020603050405020304" pitchFamily="18" charset="0"/>
              </a:rPr>
              <a:t> P</a:t>
            </a:r>
            <a:r>
              <a:rPr lang="fr-FR" dirty="0">
                <a:solidFill>
                  <a:schemeClr val="bg2">
                    <a:lumMod val="60000"/>
                    <a:lumOff val="40000"/>
                  </a:schemeClr>
                </a:solidFill>
                <a:latin typeface="+mj-lt"/>
                <a:ea typeface="Calibri" panose="020F0502020204030204" pitchFamily="34" charset="0"/>
                <a:cs typeface="Times New Roman" panose="02020603050405020304" pitchFamily="18" charset="0"/>
              </a:rPr>
              <a:t>résentation du projet à l’ensemble de l’équipe, précisions des notions de psychotraumas, TSPT, ressources, protocole EMDR/G-TEP, équipe de protection émotionnelle, échanges autour de la proposition à faire aux patients susceptibles d’être intéressés</a:t>
            </a:r>
            <a:r>
              <a:rPr lang="fr-FR" dirty="0">
                <a:solidFill>
                  <a:schemeClr val="bg2">
                    <a:lumMod val="60000"/>
                    <a:lumOff val="40000"/>
                  </a:schemeClr>
                </a:solidFill>
                <a:effectLst/>
                <a:latin typeface="+mj-lt"/>
                <a:ea typeface="Calibri" panose="020F0502020204030204" pitchFamily="34" charset="0"/>
                <a:cs typeface="Times New Roman" panose="02020603050405020304" pitchFamily="18" charset="0"/>
              </a:rPr>
              <a:t> </a:t>
            </a:r>
          </a:p>
          <a:p>
            <a:pPr>
              <a:lnSpc>
                <a:spcPct val="90000"/>
              </a:lnSpc>
              <a:buFont typeface="Wingdings" pitchFamily="2" charset="2"/>
              <a:buChar char="Ø"/>
            </a:pPr>
            <a:r>
              <a:rPr lang="fr-FR" dirty="0">
                <a:solidFill>
                  <a:schemeClr val="bg2">
                    <a:lumMod val="60000"/>
                    <a:lumOff val="40000"/>
                  </a:schemeClr>
                </a:solidFill>
                <a:latin typeface="+mj-lt"/>
                <a:ea typeface="Calibri" panose="020F0502020204030204" pitchFamily="34" charset="0"/>
                <a:cs typeface="Times New Roman" panose="02020603050405020304" pitchFamily="18" charset="0"/>
              </a:rPr>
              <a:t>Temps de f</a:t>
            </a:r>
            <a:r>
              <a:rPr lang="fr-FR" dirty="0">
                <a:solidFill>
                  <a:schemeClr val="bg2">
                    <a:lumMod val="60000"/>
                    <a:lumOff val="40000"/>
                  </a:schemeClr>
                </a:solidFill>
                <a:effectLst/>
                <a:latin typeface="+mj-lt"/>
                <a:ea typeface="Calibri" panose="020F0502020204030204" pitchFamily="34" charset="0"/>
                <a:cs typeface="Times New Roman" panose="02020603050405020304" pitchFamily="18" charset="0"/>
              </a:rPr>
              <a:t>ormation pour 2 collègues médecins et leurs internes comme équipe de protection émotionnelle</a:t>
            </a:r>
          </a:p>
          <a:p>
            <a:pPr>
              <a:lnSpc>
                <a:spcPct val="90000"/>
              </a:lnSpc>
              <a:buFont typeface="Wingdings" pitchFamily="2" charset="2"/>
              <a:buChar char="Ø"/>
            </a:pPr>
            <a:endParaRPr lang="fr-FR" dirty="0">
              <a:solidFill>
                <a:schemeClr val="bg2">
                  <a:lumMod val="60000"/>
                  <a:lumOff val="40000"/>
                </a:schemeClr>
              </a:solidFill>
              <a:effectLst/>
              <a:latin typeface="+mj-lt"/>
              <a:ea typeface="Calibri" panose="020F0502020204030204" pitchFamily="34" charset="0"/>
              <a:cs typeface="Times New Roman" panose="02020603050405020304" pitchFamily="18" charset="0"/>
            </a:endParaRPr>
          </a:p>
          <a:p>
            <a:pPr>
              <a:lnSpc>
                <a:spcPct val="90000"/>
              </a:lnSpc>
            </a:pPr>
            <a:endParaRPr lang="fr-FR" sz="1100" dirty="0">
              <a:solidFill>
                <a:schemeClr val="bg1"/>
              </a:solidFill>
            </a:endParaRPr>
          </a:p>
        </p:txBody>
      </p:sp>
    </p:spTree>
    <p:extLst>
      <p:ext uri="{BB962C8B-B14F-4D97-AF65-F5344CB8AC3E}">
        <p14:creationId xmlns:p14="http://schemas.microsoft.com/office/powerpoint/2010/main" val="332836163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3178717-AE62-8B4E-9DBB-37AC119E0574}"/>
              </a:ext>
            </a:extLst>
          </p:cNvPr>
          <p:cNvSpPr>
            <a:spLocks noGrp="1"/>
          </p:cNvSpPr>
          <p:nvPr>
            <p:ph type="title"/>
          </p:nvPr>
        </p:nvSpPr>
        <p:spPr>
          <a:xfrm>
            <a:off x="829781" y="1895707"/>
            <a:ext cx="4344385" cy="2253491"/>
          </a:xfrm>
          <a:noFill/>
          <a:ln>
            <a:solidFill>
              <a:schemeClr val="tx1"/>
            </a:solidFill>
          </a:ln>
        </p:spPr>
        <p:txBody>
          <a:bodyPr>
            <a:normAutofit fontScale="90000"/>
          </a:bodyPr>
          <a:lstStyle/>
          <a:p>
            <a:r>
              <a:rPr lang="fr-FR" sz="2700" dirty="0">
                <a:solidFill>
                  <a:schemeClr val="bg2">
                    <a:lumMod val="75000"/>
                  </a:schemeClr>
                </a:solidFill>
                <a:ea typeface="Calibri" panose="020F0502020204030204" pitchFamily="34" charset="0"/>
                <a:cs typeface="Times New Roman" panose="02020603050405020304" pitchFamily="18" charset="0"/>
              </a:rPr>
              <a:t>CRITÈRES DE PARTICIPATION</a:t>
            </a:r>
            <a:br>
              <a:rPr lang="fr-FR" sz="2700" dirty="0">
                <a:solidFill>
                  <a:schemeClr val="bg2">
                    <a:lumMod val="75000"/>
                  </a:schemeClr>
                </a:solidFill>
                <a:ea typeface="Calibri" panose="020F0502020204030204" pitchFamily="34" charset="0"/>
                <a:cs typeface="Times New Roman" panose="02020603050405020304" pitchFamily="18" charset="0"/>
              </a:rPr>
            </a:br>
            <a:r>
              <a:rPr lang="fr-FR" sz="2700" dirty="0">
                <a:solidFill>
                  <a:schemeClr val="bg2">
                    <a:lumMod val="75000"/>
                  </a:schemeClr>
                </a:solidFill>
                <a:ea typeface="Calibri" panose="020F0502020204030204" pitchFamily="34" charset="0"/>
                <a:cs typeface="Times New Roman" panose="02020603050405020304" pitchFamily="18" charset="0"/>
              </a:rPr>
              <a:t>ET</a:t>
            </a:r>
            <a:br>
              <a:rPr lang="fr-FR" sz="2700" dirty="0">
                <a:solidFill>
                  <a:schemeClr val="bg2">
                    <a:lumMod val="75000"/>
                  </a:schemeClr>
                </a:solidFill>
                <a:ea typeface="Calibri" panose="020F0502020204030204" pitchFamily="34" charset="0"/>
                <a:cs typeface="Times New Roman" panose="02020603050405020304" pitchFamily="18" charset="0"/>
              </a:rPr>
            </a:br>
            <a:r>
              <a:rPr lang="fr-FR" sz="2700" dirty="0">
                <a:solidFill>
                  <a:schemeClr val="bg2">
                    <a:lumMod val="75000"/>
                  </a:schemeClr>
                </a:solidFill>
                <a:ea typeface="Calibri" panose="020F0502020204030204" pitchFamily="34" charset="0"/>
                <a:cs typeface="Times New Roman" panose="02020603050405020304" pitchFamily="18" charset="0"/>
              </a:rPr>
              <a:t>CONFIGURATION DES GROUPES</a:t>
            </a:r>
            <a:r>
              <a:rPr lang="fr-F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fr-FR"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fr-FR" sz="2400" dirty="0">
              <a:solidFill>
                <a:schemeClr val="tx1"/>
              </a:solidFill>
            </a:endParaRPr>
          </a:p>
        </p:txBody>
      </p:sp>
      <p:sp>
        <p:nvSpPr>
          <p:cNvPr id="8" name="Rectangle 7">
            <a:extLst>
              <a:ext uri="{FF2B5EF4-FFF2-40B4-BE49-F238E27FC236}">
                <a16:creationId xmlns:a16="http://schemas.microsoft.com/office/drawing/2014/main" xmlns="" id="{FB403EBD-907E-4D59-98D4-A72CD1063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D917F2F8-3AAC-C944-917E-43D6D488B184}"/>
              </a:ext>
            </a:extLst>
          </p:cNvPr>
          <p:cNvSpPr>
            <a:spLocks noGrp="1"/>
          </p:cNvSpPr>
          <p:nvPr>
            <p:ph idx="1"/>
          </p:nvPr>
        </p:nvSpPr>
        <p:spPr>
          <a:xfrm>
            <a:off x="6049182" y="802638"/>
            <a:ext cx="5408696" cy="5252722"/>
          </a:xfrm>
        </p:spPr>
        <p:txBody>
          <a:bodyPr anchor="ctr">
            <a:normAutofit/>
          </a:bodyPr>
          <a:lstStyle/>
          <a:p>
            <a:pPr>
              <a:lnSpc>
                <a:spcPct val="90000"/>
              </a:lnSpc>
              <a:buFont typeface="Wingdings" pitchFamily="2" charset="2"/>
              <a:buChar char="Ø"/>
            </a:pPr>
            <a:r>
              <a:rPr lang="fr-FR" dirty="0">
                <a:solidFill>
                  <a:schemeClr val="bg2">
                    <a:lumMod val="75000"/>
                  </a:schemeClr>
                </a:solidFill>
                <a:latin typeface="+mj-lt"/>
                <a:ea typeface="Calibri" panose="020F0502020204030204" pitchFamily="34" charset="0"/>
                <a:cs typeface="Times New Roman" panose="02020603050405020304" pitchFamily="18" charset="0"/>
              </a:rPr>
              <a:t>Massicois</a:t>
            </a:r>
          </a:p>
          <a:p>
            <a:pPr>
              <a:lnSpc>
                <a:spcPct val="90000"/>
              </a:lnSpc>
              <a:buFont typeface="Wingdings" pitchFamily="2" charset="2"/>
              <a:buChar char="Ø"/>
            </a:pPr>
            <a:r>
              <a:rPr lang="fr-FR" dirty="0">
                <a:solidFill>
                  <a:schemeClr val="bg2">
                    <a:lumMod val="75000"/>
                  </a:schemeClr>
                </a:solidFill>
                <a:latin typeface="+mj-lt"/>
                <a:ea typeface="Calibri" panose="020F0502020204030204" pitchFamily="34" charset="0"/>
                <a:cs typeface="Times New Roman" panose="02020603050405020304" pitchFamily="18" charset="0"/>
              </a:rPr>
              <a:t>Toute personne ayant vécu un épisode traumatique</a:t>
            </a:r>
          </a:p>
          <a:p>
            <a:pPr>
              <a:lnSpc>
                <a:spcPct val="90000"/>
              </a:lnSpc>
              <a:buFont typeface="Wingdings" pitchFamily="2" charset="2"/>
              <a:buChar char="Ø"/>
            </a:pPr>
            <a:r>
              <a:rPr lang="fr-FR" dirty="0">
                <a:solidFill>
                  <a:schemeClr val="bg2">
                    <a:lumMod val="75000"/>
                  </a:schemeClr>
                </a:solidFill>
                <a:effectLst/>
                <a:latin typeface="+mj-lt"/>
                <a:ea typeface="Calibri" panose="020F0502020204030204" pitchFamily="34" charset="0"/>
                <a:cs typeface="Times New Roman" panose="02020603050405020304" pitchFamily="18" charset="0"/>
              </a:rPr>
              <a:t>Victime </a:t>
            </a:r>
            <a:r>
              <a:rPr lang="fr-FR" dirty="0">
                <a:solidFill>
                  <a:schemeClr val="bg2">
                    <a:lumMod val="75000"/>
                  </a:schemeClr>
                </a:solidFill>
                <a:latin typeface="+mj-lt"/>
                <a:ea typeface="Calibri" panose="020F0502020204030204" pitchFamily="34" charset="0"/>
                <a:cs typeface="Times New Roman" panose="02020603050405020304" pitchFamily="18" charset="0"/>
              </a:rPr>
              <a:t>d’un traumatisme identifié</a:t>
            </a:r>
          </a:p>
          <a:p>
            <a:pPr>
              <a:lnSpc>
                <a:spcPct val="90000"/>
              </a:lnSpc>
              <a:buFont typeface="Wingdings" pitchFamily="2" charset="2"/>
              <a:buChar char="Ø"/>
            </a:pPr>
            <a:r>
              <a:rPr lang="fr-FR" dirty="0">
                <a:solidFill>
                  <a:schemeClr val="bg2">
                    <a:lumMod val="75000"/>
                  </a:schemeClr>
                </a:solidFill>
                <a:latin typeface="+mj-lt"/>
                <a:ea typeface="Calibri" panose="020F0502020204030204" pitchFamily="34" charset="0"/>
                <a:cs typeface="Times New Roman" panose="02020603050405020304" pitchFamily="18" charset="0"/>
              </a:rPr>
              <a:t>Porteur d’un TSPT</a:t>
            </a:r>
          </a:p>
          <a:p>
            <a:pPr>
              <a:lnSpc>
                <a:spcPct val="90000"/>
              </a:lnSpc>
              <a:buFont typeface="Wingdings" pitchFamily="2" charset="2"/>
              <a:buChar char="Ø"/>
            </a:pPr>
            <a:r>
              <a:rPr lang="fr-FR" dirty="0">
                <a:solidFill>
                  <a:schemeClr val="bg2">
                    <a:lumMod val="75000"/>
                  </a:schemeClr>
                </a:solidFill>
                <a:effectLst/>
                <a:latin typeface="+mj-lt"/>
                <a:ea typeface="Calibri" panose="020F0502020204030204" pitchFamily="34" charset="0"/>
                <a:cs typeface="Times New Roman" panose="02020603050405020304" pitchFamily="18" charset="0"/>
              </a:rPr>
              <a:t>Personnes ayant des difficultés financières</a:t>
            </a:r>
          </a:p>
          <a:p>
            <a:pPr>
              <a:lnSpc>
                <a:spcPct val="90000"/>
              </a:lnSpc>
              <a:buFont typeface="Wingdings" pitchFamily="2" charset="2"/>
              <a:buChar char="Ø"/>
            </a:pPr>
            <a:r>
              <a:rPr lang="fr-FR" dirty="0">
                <a:solidFill>
                  <a:schemeClr val="bg2">
                    <a:lumMod val="75000"/>
                  </a:schemeClr>
                </a:solidFill>
                <a:effectLst/>
                <a:latin typeface="+mj-lt"/>
                <a:ea typeface="Calibri" panose="020F0502020204030204" pitchFamily="34" charset="0"/>
                <a:cs typeface="Times New Roman" panose="02020603050405020304" pitchFamily="18" charset="0"/>
              </a:rPr>
              <a:t>Adultes, parlant le français</a:t>
            </a:r>
          </a:p>
        </p:txBody>
      </p:sp>
    </p:spTree>
    <p:extLst>
      <p:ext uri="{BB962C8B-B14F-4D97-AF65-F5344CB8AC3E}">
        <p14:creationId xmlns:p14="http://schemas.microsoft.com/office/powerpoint/2010/main" val="375780908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AEFFFF2-9EB4-4B6C-B9F8-2BA3EF89A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xmlns="" id="{0D65299F-028F-4AFC-B46A-8DB33E20FE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81B0A482-FEE5-6C43-8F81-8EF27E21BD5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fr-FR" sz="2400" dirty="0">
                <a:solidFill>
                  <a:srgbClr val="FFFFFF"/>
                </a:solidFill>
              </a:rPr>
              <a:t>OBJECTIFS</a:t>
            </a:r>
          </a:p>
        </p:txBody>
      </p:sp>
      <p:sp>
        <p:nvSpPr>
          <p:cNvPr id="3" name="Espace réservé du contenu 2">
            <a:extLst>
              <a:ext uri="{FF2B5EF4-FFF2-40B4-BE49-F238E27FC236}">
                <a16:creationId xmlns:a16="http://schemas.microsoft.com/office/drawing/2014/main" xmlns="" id="{96E55D86-83A3-EA4B-8C9A-449DA2D861BA}"/>
              </a:ext>
            </a:extLst>
          </p:cNvPr>
          <p:cNvSpPr>
            <a:spLocks noGrp="1"/>
          </p:cNvSpPr>
          <p:nvPr>
            <p:ph idx="1"/>
          </p:nvPr>
        </p:nvSpPr>
        <p:spPr>
          <a:xfrm>
            <a:off x="5591695" y="1402080"/>
            <a:ext cx="5320696" cy="4053840"/>
          </a:xfrm>
        </p:spPr>
        <p:txBody>
          <a:bodyPr anchor="ctr">
            <a:normAutofit/>
          </a:bodyPr>
          <a:lstStyle/>
          <a:p>
            <a:pPr>
              <a:buFont typeface="Wingdings" pitchFamily="2" charset="2"/>
              <a:buChar char="Ø"/>
            </a:pPr>
            <a:r>
              <a:rPr lang="fr-FR" dirty="0"/>
              <a:t>Bénéficier d’un accompagnement contenant et sécurisant, adapté au traitement d’un épisode traumatique</a:t>
            </a:r>
          </a:p>
          <a:p>
            <a:pPr>
              <a:buFont typeface="Wingdings" pitchFamily="2" charset="2"/>
              <a:buChar char="Ø"/>
            </a:pPr>
            <a:r>
              <a:rPr lang="fr-FR" dirty="0"/>
              <a:t>Profiter des ressources du groupe</a:t>
            </a:r>
          </a:p>
          <a:p>
            <a:pPr>
              <a:buFont typeface="Wingdings" pitchFamily="2" charset="2"/>
              <a:buChar char="Ø"/>
            </a:pPr>
            <a:r>
              <a:rPr lang="fr-FR" dirty="0"/>
              <a:t>Soulager une symptomatologie post traumatique</a:t>
            </a:r>
          </a:p>
          <a:p>
            <a:pPr>
              <a:buFont typeface="Wingdings" pitchFamily="2" charset="2"/>
              <a:buChar char="Ø"/>
            </a:pPr>
            <a:r>
              <a:rPr lang="fr-FR" dirty="0"/>
              <a:t>Trouver un équilibre entre l’utilisation de ressources et la confrontation à l’épisode traumatique en utilisant des techniques et tissages spécifiques</a:t>
            </a:r>
          </a:p>
          <a:p>
            <a:pPr>
              <a:buFont typeface="Wingdings" pitchFamily="2" charset="2"/>
              <a:buChar char="Ø"/>
            </a:pPr>
            <a:r>
              <a:rPr lang="fr-FR" dirty="0"/>
              <a:t>Retraiter l’ épisode choisi</a:t>
            </a:r>
          </a:p>
        </p:txBody>
      </p:sp>
    </p:spTree>
    <p:extLst>
      <p:ext uri="{BB962C8B-B14F-4D97-AF65-F5344CB8AC3E}">
        <p14:creationId xmlns:p14="http://schemas.microsoft.com/office/powerpoint/2010/main" val="215538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3530FE0-C542-45A1-BCD8-935787009C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xmlns=""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xmlns="" id="{F9355F74-F42B-674E-8D31-0FFEEB113FBD}"/>
              </a:ext>
            </a:extLst>
          </p:cNvPr>
          <p:cNvSpPr>
            <a:spLocks noGrp="1"/>
          </p:cNvSpPr>
          <p:nvPr>
            <p:ph idx="1"/>
          </p:nvPr>
        </p:nvSpPr>
        <p:spPr>
          <a:xfrm>
            <a:off x="1316984" y="1283546"/>
            <a:ext cx="5715917" cy="3914063"/>
          </a:xfrm>
        </p:spPr>
        <p:txBody>
          <a:bodyPr anchor="ctr">
            <a:normAutofit/>
          </a:bodyPr>
          <a:lstStyle/>
          <a:p>
            <a:pPr>
              <a:buFont typeface="Wingdings" pitchFamily="2" charset="2"/>
              <a:buChar char="Ø"/>
            </a:pPr>
            <a:r>
              <a:rPr lang="fr-FR" dirty="0">
                <a:solidFill>
                  <a:srgbClr val="404040"/>
                </a:solidFill>
              </a:rPr>
              <a:t>Garantir la confidentialité, l’écoute et le respect de l’intimité de chacun des participants (chacun écrit et/ou dessine sans évoquer l’épisode traumatique choisi)</a:t>
            </a:r>
          </a:p>
          <a:p>
            <a:pPr>
              <a:buFont typeface="Wingdings" pitchFamily="2" charset="2"/>
              <a:buChar char="Ø"/>
            </a:pPr>
            <a:r>
              <a:rPr lang="fr-FR" dirty="0">
                <a:solidFill>
                  <a:srgbClr val="404040"/>
                </a:solidFill>
              </a:rPr>
              <a:t>Installation de ressources</a:t>
            </a:r>
          </a:p>
          <a:p>
            <a:pPr>
              <a:buFont typeface="Wingdings" pitchFamily="2" charset="2"/>
              <a:buChar char="Ø"/>
            </a:pPr>
            <a:r>
              <a:rPr lang="fr-FR" dirty="0">
                <a:solidFill>
                  <a:srgbClr val="404040"/>
                </a:solidFill>
              </a:rPr>
              <a:t>Utilisation du protocole EMDR/ G-TEP</a:t>
            </a:r>
          </a:p>
          <a:p>
            <a:pPr>
              <a:buFont typeface="Wingdings" pitchFamily="2" charset="2"/>
              <a:buChar char="Ø"/>
            </a:pPr>
            <a:endParaRPr lang="fr-FR" dirty="0">
              <a:solidFill>
                <a:srgbClr val="404040"/>
              </a:solidFill>
            </a:endParaRPr>
          </a:p>
          <a:p>
            <a:pPr>
              <a:buFont typeface="Wingdings" pitchFamily="2" charset="2"/>
              <a:buChar char="Ø"/>
            </a:pPr>
            <a:endParaRPr lang="fr-FR" dirty="0">
              <a:solidFill>
                <a:srgbClr val="404040"/>
              </a:solidFill>
            </a:endParaRPr>
          </a:p>
          <a:p>
            <a:pPr>
              <a:buFont typeface="Wingdings" pitchFamily="2" charset="2"/>
              <a:buChar char="Ø"/>
            </a:pPr>
            <a:endParaRPr lang="fr-FR" dirty="0">
              <a:solidFill>
                <a:srgbClr val="404040"/>
              </a:solidFill>
            </a:endParaRPr>
          </a:p>
        </p:txBody>
      </p:sp>
      <p:sp>
        <p:nvSpPr>
          <p:cNvPr id="12" name="Oval 11">
            <a:extLst>
              <a:ext uri="{FF2B5EF4-FFF2-40B4-BE49-F238E27FC236}">
                <a16:creationId xmlns:a16="http://schemas.microsoft.com/office/drawing/2014/main" xmlns=""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6B5A658F-001A-4844-8D05-B1D1287BB7E9}"/>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fr-FR" sz="2400" dirty="0">
                <a:solidFill>
                  <a:schemeClr val="tx2">
                    <a:lumMod val="75000"/>
                  </a:schemeClr>
                </a:solidFill>
              </a:rPr>
              <a:t>SPÉCIFICITÉS</a:t>
            </a:r>
            <a:br>
              <a:rPr lang="fr-FR" sz="2400" dirty="0">
                <a:solidFill>
                  <a:schemeClr val="tx2">
                    <a:lumMod val="75000"/>
                  </a:schemeClr>
                </a:solidFill>
              </a:rPr>
            </a:br>
            <a:r>
              <a:rPr lang="fr-FR" sz="2400" dirty="0">
                <a:solidFill>
                  <a:schemeClr val="tx2">
                    <a:lumMod val="75000"/>
                  </a:schemeClr>
                </a:solidFill>
              </a:rPr>
              <a:t>du cadre et  DU TRAVAIL EN GROUPE</a:t>
            </a:r>
          </a:p>
        </p:txBody>
      </p:sp>
    </p:spTree>
    <p:extLst>
      <p:ext uri="{BB962C8B-B14F-4D97-AF65-F5344CB8AC3E}">
        <p14:creationId xmlns:p14="http://schemas.microsoft.com/office/powerpoint/2010/main" val="4248499624"/>
      </p:ext>
    </p:extLst>
  </p:cSld>
  <p:clrMapOvr>
    <a:masterClrMapping/>
  </p:clrMapOvr>
</p:sld>
</file>

<file path=ppt/theme/theme1.xml><?xml version="1.0" encoding="utf-8"?>
<a:theme xmlns:a="http://schemas.openxmlformats.org/drawingml/2006/main" name="Colis">
  <a:themeElements>
    <a:clrScheme name="Colis">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olis">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lis">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{3BB8ED58-D96D-F044-8DFF-5B88B31C30CA}tf10001120</Template>
  <TotalTime>2129</TotalTime>
  <Words>919</Words>
  <Application>Microsoft Office PowerPoint</Application>
  <PresentationFormat>Grand écran</PresentationFormat>
  <Paragraphs>128</Paragraphs>
  <Slides>22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22</vt:i4>
      </vt:variant>
    </vt:vector>
  </HeadingPairs>
  <TitlesOfParts>
    <vt:vector size="29" baseType="lpstr">
      <vt:lpstr>Arial</vt:lpstr>
      <vt:lpstr>Calibri</vt:lpstr>
      <vt:lpstr>Courier New</vt:lpstr>
      <vt:lpstr>Gill Sans MT</vt:lpstr>
      <vt:lpstr>Times New Roman</vt:lpstr>
      <vt:lpstr>Wingdings</vt:lpstr>
      <vt:lpstr>Colis</vt:lpstr>
      <vt:lpstr>TRAITEMENT EN GROUPE D’UN INCIDENT TRAUMATIQUE   EMDR/G-TEP (GROUP TRAUMATIC EPISOD PROCEDURE)  AU SEIN D’UNE MAISON DE SANTÉ  PLURI PROFESSIONNELLE</vt:lpstr>
      <vt:lpstr> VILLE DE MASSY ET la mAISON DE SANTÉ   </vt:lpstr>
      <vt:lpstr>MSP STRUCTURE PORTEUSE DU PROJET</vt:lpstr>
      <vt:lpstr>L’IDÉE DES GROUPES</vt:lpstr>
      <vt:lpstr>MSP et construction du projet groupe EMDR/G-TEP  </vt:lpstr>
      <vt:lpstr>Mise en place </vt:lpstr>
      <vt:lpstr>CRITÈRES DE PARTICIPATION ET CONFIGURATION DES GROUPES </vt:lpstr>
      <vt:lpstr>OBJECTIFS</vt:lpstr>
      <vt:lpstr>SPÉCIFICITÉS du cadre et  DU TRAVAIL EN GROUPE</vt:lpstr>
      <vt:lpstr>PHASE DE PRÉPARATION DU GROUPE</vt:lpstr>
      <vt:lpstr>ÉCHELLE ITQ (International Trauma questionnaire </vt:lpstr>
      <vt:lpstr>LIEU </vt:lpstr>
      <vt:lpstr>NOTRE ORGANISATION</vt:lpstr>
      <vt:lpstr>FEUILLE DE TRAVAIL EMDR/G-TEP</vt:lpstr>
      <vt:lpstr> Déroulement des séances (protocole G-TEP standard)  ÉTAPE 1</vt:lpstr>
      <vt:lpstr>ÉTAPE 2 L’INCIDENT TRAUMATIQUE</vt:lpstr>
      <vt:lpstr>ÉTAPE 3 RESSOURCES DU PASSÉ</vt:lpstr>
      <vt:lpstr>ÉTAPE 4 FUTUR DÉSIRÉ</vt:lpstr>
      <vt:lpstr>ÉTAPE 5 RETRAITEMENT DES PDP (POINTS DE PERTURBATION)</vt:lpstr>
      <vt:lpstr>SUITE ÉTAPE 5</vt:lpstr>
      <vt:lpstr>ÉTAPE 6 </vt:lpstr>
      <vt:lpstr>ÉTAPE 7 ÉTAPE FINALE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Hervé TAILLANDIER</dc:creator>
  <cp:lastModifiedBy>Catherine Guez</cp:lastModifiedBy>
  <cp:revision>3</cp:revision>
  <dcterms:created xsi:type="dcterms:W3CDTF">2024-01-31T18:36:54Z</dcterms:created>
  <dcterms:modified xsi:type="dcterms:W3CDTF">2024-04-08T13:05:10Z</dcterms:modified>
</cp:coreProperties>
</file>